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0" r:id="rId2"/>
    <p:sldId id="735" r:id="rId3"/>
    <p:sldId id="734" r:id="rId4"/>
    <p:sldId id="743" r:id="rId5"/>
    <p:sldId id="708" r:id="rId6"/>
    <p:sldId id="658" r:id="rId7"/>
    <p:sldId id="722" r:id="rId8"/>
    <p:sldId id="414" r:id="rId9"/>
    <p:sldId id="705" r:id="rId10"/>
    <p:sldId id="709" r:id="rId11"/>
    <p:sldId id="725" r:id="rId12"/>
    <p:sldId id="727" r:id="rId13"/>
    <p:sldId id="718" r:id="rId14"/>
    <p:sldId id="724" r:id="rId15"/>
    <p:sldId id="726" r:id="rId16"/>
    <p:sldId id="736" r:id="rId17"/>
    <p:sldId id="751" r:id="rId18"/>
    <p:sldId id="465" r:id="rId19"/>
    <p:sldId id="749" r:id="rId20"/>
    <p:sldId id="750" r:id="rId21"/>
    <p:sldId id="415" r:id="rId22"/>
    <p:sldId id="754" r:id="rId23"/>
    <p:sldId id="669" r:id="rId24"/>
    <p:sldId id="752" r:id="rId25"/>
    <p:sldId id="758" r:id="rId26"/>
    <p:sldId id="760" r:id="rId27"/>
    <p:sldId id="759" r:id="rId28"/>
    <p:sldId id="428" r:id="rId29"/>
    <p:sldId id="429" r:id="rId30"/>
    <p:sldId id="436" r:id="rId31"/>
    <p:sldId id="323" r:id="rId32"/>
    <p:sldId id="443" r:id="rId33"/>
    <p:sldId id="737" r:id="rId34"/>
    <p:sldId id="740" r:id="rId35"/>
    <p:sldId id="739" r:id="rId36"/>
    <p:sldId id="442" r:id="rId37"/>
    <p:sldId id="748" r:id="rId38"/>
    <p:sldId id="445" r:id="rId39"/>
    <p:sldId id="458" r:id="rId40"/>
    <p:sldId id="744" r:id="rId41"/>
    <p:sldId id="745" r:id="rId42"/>
    <p:sldId id="753" r:id="rId43"/>
    <p:sldId id="761" r:id="rId4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87368" autoAdjust="0"/>
  </p:normalViewPr>
  <p:slideViewPr>
    <p:cSldViewPr>
      <p:cViewPr varScale="1">
        <p:scale>
          <a:sx n="75" d="100"/>
          <a:sy n="75" d="100"/>
        </p:scale>
        <p:origin x="1757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D7E461-9D22-49D4-B3C2-DEDE2BAC908B}" type="datetimeFigureOut">
              <a:rPr lang="en-US" smtClean="0"/>
              <a:t>4/25/2025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79C97CB-8998-4194-8E54-85CC8CC1B5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1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13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1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6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1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06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81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66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74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02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8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30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8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87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08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7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27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01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07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20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1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8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563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84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83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35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39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52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13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609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48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3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14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90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83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524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67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C97CB-8998-4194-8E54-85CC8CC1B59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4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1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6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8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16"/>
              </a:spcBef>
              <a:spcAft>
                <a:spcPts val="816"/>
              </a:spcAft>
            </a:pPr>
            <a:endParaRPr lang="en-US" sz="1400" b="0" cap="none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CB50C-C2DD-4697-A491-250BEBEF86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2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4FD51-A437-4567-ABA4-8B42BB759953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3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C4A-C463-4014-B4D2-B51F3FD35550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2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DE76-3393-476D-A2E2-6D86E0CA3A9E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0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61C9-DA0B-41AA-9202-B9C1B504FC6C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9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A9C0C-E939-4C3D-B09E-88C66E8A7F0A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9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C414-9DDD-45CD-B462-91B5FDB8EEF2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8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BBE2-22DA-4E16-B43B-6E3B7A23ACF8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4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1743B-6423-4CE9-95BA-D1AFC7C3EB82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6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5E855-EE0E-4C65-A7B7-E11A7B3E5D09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0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BE46-1267-4BC9-9224-23BC67D9684C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2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B7D9-C179-4C8D-A1CB-F29D7C0867F6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7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667E9-0A04-40D7-AA1F-0F00C445F96B}" type="datetime1">
              <a:rPr lang="en-US" smtClean="0"/>
              <a:t>4/25/2025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86445-D28A-425B-8AE3-F0681D167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382000" cy="609600"/>
          </a:xfrm>
        </p:spPr>
        <p:txBody>
          <a:bodyPr anchor="t">
            <a:noAutofit/>
          </a:bodyPr>
          <a:lstStyle/>
          <a:p>
            <a:br>
              <a:rPr lang="en-US" sz="2800" b="1" cap="small" dirty="0">
                <a:solidFill>
                  <a:srgbClr val="C00000"/>
                </a:solidFill>
                <a:latin typeface="Century Schoolbook" panose="02040604050505020304" pitchFamily="18" charset="0"/>
              </a:rPr>
            </a:b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66623" y="533400"/>
            <a:ext cx="8382000" cy="541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cap="sm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r>
              <a:rPr lang="en-US" sz="4800" b="1" cap="small" dirty="0">
                <a:solidFill>
                  <a:schemeClr val="tx2"/>
                </a:solidFill>
                <a:latin typeface="Century Schoolbook" panose="02040604050505020304" pitchFamily="18" charset="0"/>
              </a:rPr>
              <a:t>City of Concord</a:t>
            </a:r>
          </a:p>
          <a:p>
            <a:endParaRPr lang="en-US" sz="4800" b="1" cap="sm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r>
              <a:rPr lang="en-US" sz="4000" b="1" cap="small" dirty="0">
                <a:solidFill>
                  <a:schemeClr val="tx2"/>
                </a:solidFill>
                <a:latin typeface="Century Schoolbook" panose="02040604050505020304" pitchFamily="18" charset="0"/>
              </a:rPr>
              <a:t>State of the City</a:t>
            </a:r>
          </a:p>
          <a:p>
            <a:endParaRPr lang="en-US" sz="4000" b="1" cap="sm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r>
              <a:rPr lang="en-US" sz="4000" b="1" cap="small" dirty="0">
                <a:solidFill>
                  <a:schemeClr val="tx2"/>
                </a:solidFill>
                <a:latin typeface="Century Schoolbook" panose="02040604050505020304" pitchFamily="18" charset="0"/>
              </a:rPr>
              <a:t>2025</a:t>
            </a:r>
          </a:p>
          <a:p>
            <a:endParaRPr lang="en-US" sz="3200" b="1" cap="sm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r>
              <a:rPr lang="en-US" sz="3200" b="1" cap="small" dirty="0">
                <a:solidFill>
                  <a:schemeClr val="tx2"/>
                </a:solidFill>
                <a:latin typeface="Century Schoolbook" panose="02040604050505020304" pitchFamily="18" charset="0"/>
              </a:rPr>
              <a:t>Mayor Byron O. Champlin</a:t>
            </a:r>
          </a:p>
          <a:p>
            <a:endParaRPr lang="en-US" sz="3200" b="1" cap="sm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br>
              <a:rPr lang="en-US" sz="2800" b="1" cap="small" dirty="0">
                <a:solidFill>
                  <a:srgbClr val="C00000"/>
                </a:solidFill>
                <a:latin typeface="Century Schoolbook" panose="02040604050505020304" pitchFamily="18" charset="0"/>
              </a:rPr>
            </a:b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99A9CC-AE8F-4F34-90D7-0DB5FE6181B0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FC2ABE32-8DB3-49C3-B737-A3B924CC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D9E656-67BB-4BF8-8F30-740DFDDE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5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066800"/>
            <a:ext cx="2863829" cy="4967342"/>
          </a:xfrm>
        </p:spPr>
        <p:txBody>
          <a:bodyPr>
            <a:normAutofit/>
          </a:bodyPr>
          <a:lstStyle/>
          <a:p>
            <a:r>
              <a:rPr lang="en-US" dirty="0"/>
              <a:t>NH Sustainable Communities LLC</a:t>
            </a:r>
          </a:p>
          <a:p>
            <a:r>
              <a:rPr lang="en-US" dirty="0"/>
              <a:t>83 Units</a:t>
            </a:r>
          </a:p>
          <a:p>
            <a:r>
              <a:rPr lang="en-US" dirty="0"/>
              <a:t>For Purchase</a:t>
            </a:r>
          </a:p>
          <a:p>
            <a:r>
              <a:rPr lang="en-US" dirty="0"/>
              <a:t>Market Rate</a:t>
            </a:r>
          </a:p>
          <a:p>
            <a:r>
              <a:rPr lang="en-US" dirty="0"/>
              <a:t>Phased Project </a:t>
            </a:r>
          </a:p>
          <a:p>
            <a:r>
              <a:rPr lang="en-US" dirty="0"/>
              <a:t>Estimated Completion 2027-2028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FISHERVILLE RD TOWNHOMES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153-169 FISHERVILLE ROAD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8EEBC-A6AF-4672-BA3F-1A1850ED2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288" y="1771514"/>
            <a:ext cx="5945330" cy="331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2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4309285"/>
            <a:ext cx="6149986" cy="1660312"/>
          </a:xfrm>
        </p:spPr>
        <p:txBody>
          <a:bodyPr>
            <a:normAutofit/>
          </a:bodyPr>
          <a:lstStyle/>
          <a:p>
            <a:r>
              <a:rPr lang="en-US" sz="2000" dirty="0"/>
              <a:t>13 Lot Single Family Detached Home Subdivision </a:t>
            </a:r>
          </a:p>
          <a:p>
            <a:r>
              <a:rPr lang="en-US" sz="2000" dirty="0"/>
              <a:t>Market Rate; For Purchase</a:t>
            </a:r>
          </a:p>
          <a:p>
            <a:r>
              <a:rPr lang="en-US" sz="2000" dirty="0"/>
              <a:t>Projected Completion 2025-2026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400"/>
            <a:ext cx="8382000" cy="604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SHELBURNE LANE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8CBC8-BC76-489A-8CD4-666070463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t="10981" r="2500" b="2888"/>
          <a:stretch/>
        </p:blipFill>
        <p:spPr>
          <a:xfrm>
            <a:off x="571500" y="599867"/>
            <a:ext cx="8001000" cy="36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12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RAIL YARD APARTMENTS PHASE 2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LANGDON AVENUE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044492F-3077-4C90-AC00-D411EAF5A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184856"/>
            <a:ext cx="2667000" cy="4708017"/>
          </a:xfrm>
        </p:spPr>
        <p:txBody>
          <a:bodyPr>
            <a:normAutofit/>
          </a:bodyPr>
          <a:lstStyle/>
          <a:p>
            <a:r>
              <a:rPr lang="en-US" dirty="0"/>
              <a:t>Dakota Partners</a:t>
            </a:r>
          </a:p>
          <a:p>
            <a:r>
              <a:rPr lang="en-US" dirty="0"/>
              <a:t>Phase 2 = 96 Units (192 Units Total)</a:t>
            </a:r>
          </a:p>
          <a:p>
            <a:r>
              <a:rPr lang="en-US" dirty="0"/>
              <a:t>Rental</a:t>
            </a:r>
          </a:p>
          <a:p>
            <a:r>
              <a:rPr lang="en-US" dirty="0"/>
              <a:t>Affordable</a:t>
            </a:r>
          </a:p>
          <a:p>
            <a:r>
              <a:rPr lang="en-US" dirty="0"/>
              <a:t>Schedule Pending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DB542-9AFF-4E7E-9A40-08C197926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r="7051" b="21473"/>
          <a:stretch/>
        </p:blipFill>
        <p:spPr>
          <a:xfrm>
            <a:off x="2971801" y="1673848"/>
            <a:ext cx="5638800" cy="31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44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134253"/>
            <a:ext cx="2863829" cy="4967342"/>
          </a:xfrm>
        </p:spPr>
        <p:txBody>
          <a:bodyPr>
            <a:normAutofit/>
          </a:bodyPr>
          <a:lstStyle/>
          <a:p>
            <a:r>
              <a:rPr lang="en-US" sz="2200" dirty="0"/>
              <a:t>33 Old Loudon Rd LLC</a:t>
            </a:r>
          </a:p>
          <a:p>
            <a:r>
              <a:rPr lang="en-US" sz="2200" dirty="0"/>
              <a:t>144 Units</a:t>
            </a:r>
          </a:p>
          <a:p>
            <a:r>
              <a:rPr lang="en-US" sz="2200" dirty="0"/>
              <a:t>Rental (Senior)</a:t>
            </a:r>
          </a:p>
          <a:p>
            <a:r>
              <a:rPr lang="en-US" sz="2200" dirty="0"/>
              <a:t>Market Rate</a:t>
            </a:r>
          </a:p>
          <a:p>
            <a:r>
              <a:rPr lang="en-US" sz="2200" dirty="0"/>
              <a:t>Starting February 2025</a:t>
            </a:r>
          </a:p>
          <a:p>
            <a:r>
              <a:rPr lang="en-US" sz="2200" dirty="0"/>
              <a:t>Estimated Completion Late 2026 / Early 2027</a:t>
            </a:r>
          </a:p>
          <a:p>
            <a:r>
              <a:rPr lang="en-US" sz="2200" dirty="0"/>
              <a:t>City Support</a:t>
            </a:r>
          </a:p>
          <a:p>
            <a:pPr lvl="1"/>
            <a:r>
              <a:rPr lang="en-US" sz="1800" dirty="0"/>
              <a:t>Heights Sewer Project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VILLAGE AT CAPITAL CROSSING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33 OLD LOUDON ROAD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3C840-1157-4CF7-8835-8B54F7C9B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44" b="9087"/>
          <a:stretch/>
        </p:blipFill>
        <p:spPr>
          <a:xfrm>
            <a:off x="3528392" y="1048921"/>
            <a:ext cx="5158407" cy="1813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23342-64E0-4E25-A864-3D6DEE13B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041432"/>
            <a:ext cx="4191119" cy="29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00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225040"/>
            <a:ext cx="3124201" cy="4876555"/>
          </a:xfrm>
        </p:spPr>
        <p:txBody>
          <a:bodyPr>
            <a:normAutofit/>
          </a:bodyPr>
          <a:lstStyle/>
          <a:p>
            <a:r>
              <a:rPr lang="en-US" sz="2400" dirty="0"/>
              <a:t>ZV Properties LLC</a:t>
            </a:r>
          </a:p>
          <a:p>
            <a:r>
              <a:rPr lang="en-US" sz="2400" dirty="0"/>
              <a:t>9 Units (6 Net New)</a:t>
            </a:r>
          </a:p>
          <a:p>
            <a:r>
              <a:rPr lang="en-US" sz="2400" dirty="0"/>
              <a:t>Rental</a:t>
            </a:r>
          </a:p>
          <a:p>
            <a:r>
              <a:rPr lang="en-US" sz="2400" dirty="0"/>
              <a:t>Market Rate</a:t>
            </a:r>
          </a:p>
          <a:p>
            <a:r>
              <a:rPr lang="en-US" sz="2400" dirty="0"/>
              <a:t>Projected Start Date: 2025</a:t>
            </a:r>
          </a:p>
          <a:p>
            <a:r>
              <a:rPr lang="en-US" sz="2400" dirty="0"/>
              <a:t>City Support: </a:t>
            </a:r>
          </a:p>
          <a:p>
            <a:pPr lvl="1"/>
            <a:r>
              <a:rPr lang="en-US" sz="2000" dirty="0"/>
              <a:t>License to use City Property for Driveway to Parking Lot &amp; Dumpster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400"/>
            <a:ext cx="8382000" cy="825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ZV PROPERTIES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5 THOMAS STREET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63845-9BEB-4352-82A9-839C85F0B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2" y="3591862"/>
            <a:ext cx="4419600" cy="2476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88117-AA2C-48A1-92EA-1C4A2C9C36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2054" b="-273"/>
          <a:stretch/>
        </p:blipFill>
        <p:spPr>
          <a:xfrm>
            <a:off x="3741851" y="1035860"/>
            <a:ext cx="4860702" cy="24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7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0762" y="5167475"/>
            <a:ext cx="3581401" cy="97957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R&amp;C Eastern Development LLC</a:t>
            </a:r>
          </a:p>
          <a:p>
            <a:r>
              <a:rPr lang="en-US" sz="2000" dirty="0"/>
              <a:t>8 Units</a:t>
            </a:r>
          </a:p>
          <a:p>
            <a:r>
              <a:rPr lang="en-US" sz="2000" dirty="0"/>
              <a:t>For Purchase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400"/>
            <a:ext cx="8382000" cy="825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SUNNIVA RIDGE LANE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(HOT HOLE POND ROAD)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83902-0A5A-4A08-A59E-DEAFD21B4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13" y="924312"/>
            <a:ext cx="7620000" cy="4197705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4359877-4001-45F7-A3F8-B1C0A0419773}"/>
              </a:ext>
            </a:extLst>
          </p:cNvPr>
          <p:cNvSpPr txBox="1">
            <a:spLocks/>
          </p:cNvSpPr>
          <p:nvPr/>
        </p:nvSpPr>
        <p:spPr>
          <a:xfrm>
            <a:off x="5052163" y="5114717"/>
            <a:ext cx="3581401" cy="979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Market Rate</a:t>
            </a:r>
          </a:p>
          <a:p>
            <a:r>
              <a:rPr lang="en-US" sz="2000" dirty="0"/>
              <a:t>Projected Start Date: 2025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46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16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779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INCOME RESTRICTED UNITS (2020)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7EC03-C2F5-4D2A-8C46-994C536B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53121"/>
            <a:ext cx="7620000" cy="55484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C7871A-004E-41A0-85DD-660460B80218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A91DADFD-680D-4DD3-B171-C29159E7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91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2020-2026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505 AFFORDABLE HOUSING UNITS</a:t>
            </a:r>
          </a:p>
        </p:txBody>
      </p:sp>
      <p:pic>
        <p:nvPicPr>
          <p:cNvPr id="7" name="Picture 5" descr="2d132f3f-7d40-4a85-abe9-d91bfcc8a305@ConcordNH">
            <a:extLst>
              <a:ext uri="{FF2B5EF4-FFF2-40B4-BE49-F238E27FC236}">
                <a16:creationId xmlns:a16="http://schemas.microsoft.com/office/drawing/2014/main" id="{6041536B-49C6-4BC4-AA98-EC7735FD7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r="9845" b="28102"/>
          <a:stretch/>
        </p:blipFill>
        <p:spPr bwMode="auto">
          <a:xfrm>
            <a:off x="152400" y="1123851"/>
            <a:ext cx="2851790" cy="13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05c578ff-7802-4328-8a90-e996dfb49aa1@ConcordNH">
            <a:extLst>
              <a:ext uri="{FF2B5EF4-FFF2-40B4-BE49-F238E27FC236}">
                <a16:creationId xmlns:a16="http://schemas.microsoft.com/office/drawing/2014/main" id="{7C1DD18A-F857-4161-9406-3E27D7469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 r="2307" b="23287"/>
          <a:stretch/>
        </p:blipFill>
        <p:spPr bwMode="auto">
          <a:xfrm>
            <a:off x="6127771" y="1123851"/>
            <a:ext cx="2851790" cy="132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5D0C7-035D-4903-B535-DA6FDC50CC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" r="4060" b="31262"/>
          <a:stretch/>
        </p:blipFill>
        <p:spPr>
          <a:xfrm>
            <a:off x="3166456" y="1123851"/>
            <a:ext cx="2851790" cy="1322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6C42FE-9283-45C2-A1FD-46B83FA6E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2" y="2636752"/>
            <a:ext cx="2846424" cy="1288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DC9E03-71BB-4C3F-A2D2-DB6518DCEA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0062" r="16667" b="8419"/>
          <a:stretch/>
        </p:blipFill>
        <p:spPr>
          <a:xfrm>
            <a:off x="229627" y="2636752"/>
            <a:ext cx="2697335" cy="1288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BF2526-863A-4D7B-BD33-98C70F7181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19597" r="23135" b="44872"/>
          <a:stretch/>
        </p:blipFill>
        <p:spPr>
          <a:xfrm>
            <a:off x="6127770" y="2636752"/>
            <a:ext cx="2846424" cy="1288727"/>
          </a:xfrm>
          <a:prstGeom prst="rect">
            <a:avLst/>
          </a:prstGeom>
        </p:spPr>
      </p:pic>
      <p:pic>
        <p:nvPicPr>
          <p:cNvPr id="16" name="Picture 2" descr="No photo description available.">
            <a:extLst>
              <a:ext uri="{FF2B5EF4-FFF2-40B4-BE49-F238E27FC236}">
                <a16:creationId xmlns:a16="http://schemas.microsoft.com/office/drawing/2014/main" id="{E8E043DE-66CD-4532-9572-AEE22DBE6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" b="8282"/>
          <a:stretch/>
        </p:blipFill>
        <p:spPr bwMode="auto">
          <a:xfrm>
            <a:off x="637006" y="4132085"/>
            <a:ext cx="3360366" cy="16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DB5A1-572A-40D1-ADC3-DEDED98A2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629" y="4132085"/>
            <a:ext cx="3360366" cy="1645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E585A-1C03-49F9-B77E-CCD2103C8245}"/>
              </a:ext>
            </a:extLst>
          </p:cNvPr>
          <p:cNvSpPr txBox="1"/>
          <p:nvPr/>
        </p:nvSpPr>
        <p:spPr>
          <a:xfrm>
            <a:off x="152399" y="2194667"/>
            <a:ext cx="19801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Rosemary’s Way (42 Units)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2E949-6598-4B82-B209-AFF9D43BF401}"/>
              </a:ext>
            </a:extLst>
          </p:cNvPr>
          <p:cNvSpPr txBox="1"/>
          <p:nvPr/>
        </p:nvSpPr>
        <p:spPr>
          <a:xfrm>
            <a:off x="3166456" y="2169405"/>
            <a:ext cx="19801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Rail Yard (192 Units)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C48BA9-EE9F-4A46-A0BB-12900DFCEBA8}"/>
              </a:ext>
            </a:extLst>
          </p:cNvPr>
          <p:cNvSpPr txBox="1"/>
          <p:nvPr/>
        </p:nvSpPr>
        <p:spPr>
          <a:xfrm>
            <a:off x="6127770" y="2169405"/>
            <a:ext cx="19801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Penacook Landing (54 Units)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CDB03-DBD2-40EB-BA8B-510E71F219D0}"/>
              </a:ext>
            </a:extLst>
          </p:cNvPr>
          <p:cNvSpPr txBox="1"/>
          <p:nvPr/>
        </p:nvSpPr>
        <p:spPr>
          <a:xfrm>
            <a:off x="229627" y="3659284"/>
            <a:ext cx="19801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Davis Ridge (48 Units)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DC1FD6-AE5E-45F5-896B-BFFB48651025}"/>
              </a:ext>
            </a:extLst>
          </p:cNvPr>
          <p:cNvSpPr txBox="1"/>
          <p:nvPr/>
        </p:nvSpPr>
        <p:spPr>
          <a:xfrm>
            <a:off x="3166456" y="3660968"/>
            <a:ext cx="25146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Brookline Opportunities (123 Units)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FB6B3-56B4-4BA0-95BF-170E9250858A}"/>
              </a:ext>
            </a:extLst>
          </p:cNvPr>
          <p:cNvSpPr txBox="1"/>
          <p:nvPr/>
        </p:nvSpPr>
        <p:spPr>
          <a:xfrm>
            <a:off x="6127769" y="3659284"/>
            <a:ext cx="2254231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Pleasant St Residences (6 Units)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3A8D08-4F69-4EEE-9508-C274C21CB21C}"/>
              </a:ext>
            </a:extLst>
          </p:cNvPr>
          <p:cNvSpPr txBox="1"/>
          <p:nvPr/>
        </p:nvSpPr>
        <p:spPr>
          <a:xfrm>
            <a:off x="408271" y="5501049"/>
            <a:ext cx="198017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6 South State St (8 Units)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4637E-5091-441F-9947-382FD5DD5D45}"/>
              </a:ext>
            </a:extLst>
          </p:cNvPr>
          <p:cNvSpPr txBox="1"/>
          <p:nvPr/>
        </p:nvSpPr>
        <p:spPr>
          <a:xfrm>
            <a:off x="6436135" y="5590401"/>
            <a:ext cx="207086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Green St Residences  (4 Units)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4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762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City Master Plan Update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2FB60C-07E3-44A7-8D5F-15D2B188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18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AFC81-12DF-4954-924E-0ED610744714}"/>
              </a:ext>
            </a:extLst>
          </p:cNvPr>
          <p:cNvSpPr/>
          <p:nvPr/>
        </p:nvSpPr>
        <p:spPr>
          <a:xfrm>
            <a:off x="1295400" y="6138350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589FAA-89F1-49CE-8CFE-0F943EA0C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2" y="682828"/>
            <a:ext cx="2232719" cy="26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124B1A-7B48-4A91-B897-72EE1B28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4" y="3388767"/>
            <a:ext cx="2232719" cy="272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A4FB5-92B5-4B4C-84C9-08EF59D56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3" y="1644316"/>
            <a:ext cx="2863325" cy="39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9DE5D-C1B8-4A8A-9E61-ED06375FB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857" y="797095"/>
            <a:ext cx="2643647" cy="2040261"/>
          </a:xfrm>
          <a:prstGeom prst="rect">
            <a:avLst/>
          </a:prstGeom>
        </p:spPr>
      </p:pic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D911AA73-AD14-4E3C-87BE-FED6C37F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9" y="5567289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BF979-D574-4E93-A652-8CF1AC95B8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148" y="2960214"/>
            <a:ext cx="2312209" cy="30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EED62506-440E-49C1-9717-1EB0DCD44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439729"/>
            <a:ext cx="3200400" cy="168643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ROI Properties LLC</a:t>
            </a:r>
          </a:p>
          <a:p>
            <a:r>
              <a:rPr lang="en-US" sz="8000" dirty="0"/>
              <a:t>385 Units</a:t>
            </a:r>
          </a:p>
          <a:p>
            <a:pPr lvl="1"/>
            <a:r>
              <a:rPr lang="en-US" sz="8000" dirty="0"/>
              <a:t>266 Apartments</a:t>
            </a:r>
          </a:p>
          <a:p>
            <a:pPr lvl="1"/>
            <a:r>
              <a:rPr lang="en-US" sz="8000" dirty="0"/>
              <a:t>119 Assisted Living </a:t>
            </a:r>
          </a:p>
          <a:p>
            <a:r>
              <a:rPr lang="en-US" sz="8000" dirty="0"/>
              <a:t>Rental / Market Rate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2F527-A0ED-4873-852C-BF5CD372D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0" y="4439730"/>
            <a:ext cx="5334000" cy="168643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City Support: </a:t>
            </a:r>
          </a:p>
          <a:p>
            <a:pPr lvl="1"/>
            <a:r>
              <a:rPr lang="en-US" sz="8000" dirty="0"/>
              <a:t>2019 Zoning Amendments </a:t>
            </a:r>
          </a:p>
          <a:p>
            <a:pPr lvl="2"/>
            <a:r>
              <a:rPr lang="en-US" sz="7600" dirty="0"/>
              <a:t>Rezoned Residential Open Space to Gateway Performance</a:t>
            </a:r>
          </a:p>
          <a:p>
            <a:pPr lvl="2"/>
            <a:r>
              <a:rPr lang="en-US" sz="7600" dirty="0"/>
              <a:t>Permitted Residential Uses in the Gateway Performance District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779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ROI PROPERTIES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BLACK HILL ROAD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E3B96-6147-456A-8199-4CEF3D8BA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01" y="1005926"/>
            <a:ext cx="8115300" cy="33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762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BASIC INFORMATION ABOUT CONCORD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9034F-CA68-4FF0-B9F2-203DCE1F5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13556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Population: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44,629 (80,000 Daytime)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2.3 Persons Per Household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Housing Supply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2010: 18,852 Units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2022: 19,426 Units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+ 574; 3% Increase Over 12 Years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Median Home Price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2019: $228,500 (NNHFA)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2024: $390,000 (NHHFA)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70.7% Increase</a:t>
            </a:r>
          </a:p>
          <a:p>
            <a:pPr lvl="1"/>
            <a:endParaRPr lang="en-US" sz="1600" dirty="0"/>
          </a:p>
          <a:p>
            <a:endParaRPr lang="en-US" sz="20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D97638-E229-4660-AE5D-CC3D16A3D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135564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Median Rent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2019: $1,189 / Month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2024: $1,525 / Month (NHHFA; All Units)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28.25% Increase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Rental Vacancy Rate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“All Units” = 0.6% (2024 NHHFA)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“Balanced Market” = 5%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Housing Choice Vouchers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373 Total in Concord (September 2021)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u="sng" dirty="0"/>
              <a:t>Shelter Beds</a:t>
            </a:r>
            <a:r>
              <a:rPr lang="en-US" sz="2400" dirty="0"/>
              <a:t>: 90 +/-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2B1657-D819-49E8-9228-CDE69B8E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6F88C9-09B4-4F2B-879A-22852D5C0175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9A30DAEF-78B7-4161-87CE-3F5162EF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20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20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779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FORMER STEEPLEGATE MALL / REGAL CINEMA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270 LOUDON ROAD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CC70C5-9D0F-4122-9D78-FD69004ED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927" y="920949"/>
            <a:ext cx="6652145" cy="373764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5DD991-C1E0-4517-8D77-D84A0228F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4686206"/>
            <a:ext cx="3200400" cy="1485993"/>
          </a:xfrm>
        </p:spPr>
        <p:txBody>
          <a:bodyPr>
            <a:noAutofit/>
          </a:bodyPr>
          <a:lstStyle/>
          <a:p>
            <a:r>
              <a:rPr lang="en-US" sz="1800" dirty="0"/>
              <a:t>Onyx Partners Ltd.</a:t>
            </a:r>
          </a:p>
          <a:p>
            <a:r>
              <a:rPr lang="en-US" sz="1800" dirty="0"/>
              <a:t>600 Units</a:t>
            </a:r>
          </a:p>
          <a:p>
            <a:r>
              <a:rPr lang="en-US" sz="1800" dirty="0"/>
              <a:t>Rental / Market Rate </a:t>
            </a:r>
          </a:p>
          <a:p>
            <a:endParaRPr lang="en-US" sz="6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69C19A9-0A72-494D-B900-BE3EB9F70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0" y="4686207"/>
            <a:ext cx="5334000" cy="148599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City Support: </a:t>
            </a:r>
          </a:p>
          <a:p>
            <a:pPr lvl="1"/>
            <a:r>
              <a:rPr lang="en-US" sz="1800" dirty="0"/>
              <a:t>Heights Sewer Project ($25M)</a:t>
            </a:r>
          </a:p>
          <a:p>
            <a:pPr lvl="1"/>
            <a:r>
              <a:rPr lang="en-US" sz="1800" dirty="0"/>
              <a:t>Request for Public-Private Partnership for additional infrastructure improvements under consideration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02817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1F588B7C-6325-40BB-A49E-B500B1C6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90098"/>
          </a:xfrm>
        </p:spPr>
        <p:txBody>
          <a:bodyPr>
            <a:normAutofit/>
          </a:bodyPr>
          <a:lstStyle/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HEIGHTS SEWER IMPROVEMENTS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19D85-6425-4826-AB99-01E7ED768378}"/>
              </a:ext>
            </a:extLst>
          </p:cNvPr>
          <p:cNvSpPr txBox="1"/>
          <p:nvPr/>
        </p:nvSpPr>
        <p:spPr>
          <a:xfrm>
            <a:off x="666750" y="5355297"/>
            <a:ext cx="781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Heights Sewer Project: Fall 2025 Start; Early 2027 Completion</a:t>
            </a:r>
          </a:p>
          <a:p>
            <a:pPr algn="ctr"/>
            <a:r>
              <a:rPr lang="en-US" dirty="0"/>
              <a:t>$25 Million Investment (Funded by Rate Payers)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5F7DA-1949-46CC-BE89-1686FF78D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772"/>
          <a:stretch/>
        </p:blipFill>
        <p:spPr>
          <a:xfrm>
            <a:off x="457200" y="769663"/>
            <a:ext cx="6781800" cy="4415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80E42-82EF-4A6C-BAAF-4DCA29329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-624" r="13333" b="20037"/>
          <a:stretch/>
        </p:blipFill>
        <p:spPr>
          <a:xfrm>
            <a:off x="6210300" y="2818497"/>
            <a:ext cx="2476500" cy="21640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542E0-D8C4-4381-8B8A-E43A1757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21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4BBC9-F98B-443B-A138-162968F54880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9B95213E-F4D7-436C-84B3-77F97A90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07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1F588B7C-6325-40BB-A49E-B500B1C6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90098"/>
          </a:xfrm>
        </p:spPr>
        <p:txBody>
          <a:bodyPr>
            <a:normAutofit/>
          </a:bodyPr>
          <a:lstStyle/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SUSTAINABILITY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542E0-D8C4-4381-8B8A-E43A1757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22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4BBC9-F98B-443B-A138-162968F54880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9B95213E-F4D7-436C-84B3-77F97A900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8F526-2604-4391-9DA0-90EA88E9B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0711"/>
            <a:ext cx="8229600" cy="4598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64D6B-28DC-4995-85D1-E6806986B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799682"/>
            <a:ext cx="3211996" cy="21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01EE-E794-456F-96C6-A6B95C66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6DCE5B-9917-45C6-8D87-CB65E9600A97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PENCOOK LANDING PHASE 2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CANAL STREET RIVERFRONT PARK</a:t>
            </a:r>
          </a:p>
          <a:p>
            <a:endParaRPr lang="en-US" sz="2400" cap="small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BB5F76-A41B-4880-9DCA-62898714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7925"/>
            <a:ext cx="8610600" cy="4852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1F20E8-F57E-4B10-BF53-8E328B41B55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0D1563D-F3B6-406C-AED8-EB87E37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01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01EE-E794-456F-96C6-A6B95C66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6DCE5B-9917-45C6-8D87-CB65E9600A97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PENCOOK LANDING PHASE 2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CANAL STREET RIVERFRONT PARK</a:t>
            </a:r>
          </a:p>
          <a:p>
            <a:endParaRPr lang="en-US" sz="2400" cap="small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F20E8-F57E-4B10-BF53-8E328B41B55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0D1563D-F3B6-406C-AED8-EB87E37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95732-89F8-4928-BDD3-C358EAB65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619" y="1138524"/>
            <a:ext cx="6104762" cy="4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5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01EE-E794-456F-96C6-A6B95C66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6DCE5B-9917-45C6-8D87-CB65E9600A97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PENCOOK RIVERSIDE PARK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CONCEPT #1</a:t>
            </a:r>
          </a:p>
          <a:p>
            <a:endParaRPr lang="en-US" sz="2400" cap="small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F20E8-F57E-4B10-BF53-8E328B41B55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0D1563D-F3B6-406C-AED8-EB87E37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A4997-A928-4C51-9434-3B3AB7997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186278"/>
            <a:ext cx="6972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4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01EE-E794-456F-96C6-A6B95C66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6DCE5B-9917-45C6-8D87-CB65E9600A97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PENCOOK RIVERSIDE PARK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CONCEPT #2</a:t>
            </a:r>
          </a:p>
          <a:p>
            <a:endParaRPr lang="en-US" sz="2400" cap="small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F20E8-F57E-4B10-BF53-8E328B41B55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0D1563D-F3B6-406C-AED8-EB87E37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5EA87A-4E55-487B-9F40-C207D755F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1111250"/>
            <a:ext cx="69532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12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01EE-E794-456F-96C6-A6B95C66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6DCE5B-9917-45C6-8D87-CB65E9600A97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PENCOOK RIVERSIDE PARK 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CONCEPT #3</a:t>
            </a:r>
          </a:p>
          <a:p>
            <a:endParaRPr lang="en-US" sz="2400" cap="small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F20E8-F57E-4B10-BF53-8E328B41B55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0D1563D-F3B6-406C-AED8-EB87E37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F32B79-BD7A-403D-8518-7D407D35BF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162050"/>
            <a:ext cx="68008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9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B&amp;GC / Penacook Branch Library &amp; ACTIVITY Center</a:t>
            </a:r>
          </a:p>
        </p:txBody>
      </p:sp>
      <p:pic>
        <p:nvPicPr>
          <p:cNvPr id="1026" name="Picture 2" descr="43885492-2cb4-486b-8633-9d17e5785184@ConcordNH">
            <a:extLst>
              <a:ext uri="{FF2B5EF4-FFF2-40B4-BE49-F238E27FC236}">
                <a16:creationId xmlns:a16="http://schemas.microsoft.com/office/drawing/2014/main" id="{D338421E-1374-434E-85D8-754D8B591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7" r="280" b="13728"/>
          <a:stretch/>
        </p:blipFill>
        <p:spPr bwMode="auto">
          <a:xfrm>
            <a:off x="648044" y="1371600"/>
            <a:ext cx="790857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4630CA-96EC-494D-B9F2-AE77C14C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EED760-E4AA-4911-BD5D-95BC3AFE6E0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77541399-6C64-47B5-9605-A475F459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2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BBE2A5CB-1402-4375-BA91-35C9DFA8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B&amp;GC / Penacook Branch Library &amp; </a:t>
            </a:r>
            <a:r>
              <a:rPr lang="en-US" sz="2800" b="1" cap="all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ACTIVITy</a:t>
            </a:r>
            <a: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 Center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A6602D-B28A-4739-BCC4-C1532D79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3821" r="-514"/>
          <a:stretch/>
        </p:blipFill>
        <p:spPr>
          <a:xfrm>
            <a:off x="846534" y="1204287"/>
            <a:ext cx="7450932" cy="48371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D2775-9029-4844-90C8-1746C88A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4B137-D480-46FD-B51C-0EA58F26D163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B3D0B4B-B083-4C3B-9797-CA396ED4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8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3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779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SUMMARY OF TOTAL UNITS IN DEVELPOMENT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7B3562-9F41-4F02-8742-4623AA8688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682140"/>
          <a:ext cx="7467600" cy="5133975"/>
        </p:xfrm>
        <a:graphic>
          <a:graphicData uri="http://schemas.openxmlformats.org/drawingml/2006/table">
            <a:tbl>
              <a:tblPr/>
              <a:tblGrid>
                <a:gridCol w="5023658">
                  <a:extLst>
                    <a:ext uri="{9D8B030D-6E8A-4147-A177-3AD203B41FA5}">
                      <a16:colId xmlns:a16="http://schemas.microsoft.com/office/drawing/2014/main" val="903467697"/>
                    </a:ext>
                  </a:extLst>
                </a:gridCol>
                <a:gridCol w="920466">
                  <a:extLst>
                    <a:ext uri="{9D8B030D-6E8A-4147-A177-3AD203B41FA5}">
                      <a16:colId xmlns:a16="http://schemas.microsoft.com/office/drawing/2014/main" val="1300184832"/>
                    </a:ext>
                  </a:extLst>
                </a:gridCol>
                <a:gridCol w="1523476">
                  <a:extLst>
                    <a:ext uri="{9D8B030D-6E8A-4147-A177-3AD203B41FA5}">
                      <a16:colId xmlns:a16="http://schemas.microsoft.com/office/drawing/2014/main" val="713667766"/>
                    </a:ext>
                  </a:extLst>
                </a:gridCol>
              </a:tblGrid>
              <a:tr h="6332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of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479347"/>
                  </a:ext>
                </a:extLst>
              </a:tr>
              <a:tr h="633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Recently Completed or Nearing Completion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111171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Under Construction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936030"/>
                  </a:ext>
                </a:extLst>
              </a:tr>
              <a:tr h="633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Development Approvals Secured / Construction Pending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246743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Currently In Development Permitting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512622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458406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92504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Affordable / Workforce Units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324339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425469"/>
                  </a:ext>
                </a:extLst>
              </a:tr>
              <a:tr h="321060"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890152"/>
                  </a:ext>
                </a:extLst>
              </a:tr>
              <a:tr h="633251">
                <a:tc>
                  <a:txBody>
                    <a:bodyPr/>
                    <a:lstStyle/>
                    <a:p>
                      <a:pPr algn="l" fontAlgn="b"/>
                      <a:r>
                        <a:rPr lang="fr-FR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Population Change </a:t>
                      </a:r>
                    </a:p>
                    <a:p>
                      <a:pPr algn="l" fontAlgn="b"/>
                      <a:r>
                        <a:rPr lang="fr-FR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(2.3 Persons / Unit)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229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947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148443-DF8A-46EE-ABD8-132587488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2" y="1280061"/>
            <a:ext cx="2665189" cy="1998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EE0A4-2484-40C5-B1E5-01972E53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8" y="3416014"/>
            <a:ext cx="2303600" cy="23494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578D3E3-3900-4FD9-8419-14ED6322CBA8}"/>
              </a:ext>
            </a:extLst>
          </p:cNvPr>
          <p:cNvGrpSpPr/>
          <p:nvPr/>
        </p:nvGrpSpPr>
        <p:grpSpPr>
          <a:xfrm>
            <a:off x="3886200" y="1263515"/>
            <a:ext cx="4572000" cy="4305000"/>
            <a:chOff x="3429000" y="1054702"/>
            <a:chExt cx="5401391" cy="50412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AE6670-DE5C-415E-9DEA-DF85C2FFD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158" t="9488" r="14885" b="1967"/>
            <a:stretch/>
          </p:blipFill>
          <p:spPr>
            <a:xfrm>
              <a:off x="3429000" y="1054702"/>
              <a:ext cx="5401391" cy="5041297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8858F54-1082-4A9E-8A4E-A38B14B2A203}"/>
                </a:ext>
              </a:extLst>
            </p:cNvPr>
            <p:cNvSpPr/>
            <p:nvPr/>
          </p:nvSpPr>
          <p:spPr>
            <a:xfrm>
              <a:off x="5505450" y="4352925"/>
              <a:ext cx="590550" cy="762000"/>
            </a:xfrm>
            <a:custGeom>
              <a:avLst/>
              <a:gdLst>
                <a:gd name="connsiteX0" fmla="*/ 304800 w 590550"/>
                <a:gd name="connsiteY0" fmla="*/ 762000 h 762000"/>
                <a:gd name="connsiteX1" fmla="*/ 0 w 590550"/>
                <a:gd name="connsiteY1" fmla="*/ 219075 h 762000"/>
                <a:gd name="connsiteX2" fmla="*/ 366713 w 590550"/>
                <a:gd name="connsiteY2" fmla="*/ 0 h 762000"/>
                <a:gd name="connsiteX3" fmla="*/ 590550 w 590550"/>
                <a:gd name="connsiteY3" fmla="*/ 280988 h 762000"/>
                <a:gd name="connsiteX4" fmla="*/ 304800 w 590550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50" h="762000">
                  <a:moveTo>
                    <a:pt x="304800" y="762000"/>
                  </a:moveTo>
                  <a:lnTo>
                    <a:pt x="0" y="219075"/>
                  </a:lnTo>
                  <a:lnTo>
                    <a:pt x="366713" y="0"/>
                  </a:lnTo>
                  <a:lnTo>
                    <a:pt x="590550" y="280988"/>
                  </a:lnTo>
                  <a:lnTo>
                    <a:pt x="304800" y="76200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E2C491D-BF4D-4751-B0D2-9CA676607FC4}"/>
                </a:ext>
              </a:extLst>
            </p:cNvPr>
            <p:cNvSpPr/>
            <p:nvPr/>
          </p:nvSpPr>
          <p:spPr>
            <a:xfrm>
              <a:off x="6491288" y="2824163"/>
              <a:ext cx="685800" cy="790575"/>
            </a:xfrm>
            <a:custGeom>
              <a:avLst/>
              <a:gdLst>
                <a:gd name="connsiteX0" fmla="*/ 0 w 685800"/>
                <a:gd name="connsiteY0" fmla="*/ 442912 h 790575"/>
                <a:gd name="connsiteX1" fmla="*/ 228600 w 685800"/>
                <a:gd name="connsiteY1" fmla="*/ 790575 h 790575"/>
                <a:gd name="connsiteX2" fmla="*/ 685800 w 685800"/>
                <a:gd name="connsiteY2" fmla="*/ 0 h 790575"/>
                <a:gd name="connsiteX3" fmla="*/ 0 w 685800"/>
                <a:gd name="connsiteY3" fmla="*/ 442912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790575">
                  <a:moveTo>
                    <a:pt x="0" y="442912"/>
                  </a:moveTo>
                  <a:lnTo>
                    <a:pt x="228600" y="790575"/>
                  </a:lnTo>
                  <a:lnTo>
                    <a:pt x="685800" y="0"/>
                  </a:lnTo>
                  <a:lnTo>
                    <a:pt x="0" y="442912"/>
                  </a:lnTo>
                  <a:close/>
                </a:path>
              </a:pathLst>
            </a:custGeom>
            <a:solidFill>
              <a:srgbClr val="FF66C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DA6A66C6-D128-40BD-B1B3-AD5336A7E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B&amp;GC / Penacook Branch Library &amp; ACTIVITY Center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2F371-5AB1-4522-BE85-C565535D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30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987CFC-5A10-485B-B3BA-7318335D8029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9DB03257-4443-4613-98D2-21845BC39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92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Exit 17 / Whitney Road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3E836-F21B-4660-AC2D-2029DD70C14E}"/>
              </a:ext>
            </a:extLst>
          </p:cNvPr>
          <p:cNvSpPr txBox="1"/>
          <p:nvPr/>
        </p:nvSpPr>
        <p:spPr>
          <a:xfrm>
            <a:off x="4844845" y="5720924"/>
            <a:ext cx="340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Interchange Development LLC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4D343B-1D1F-4D04-A629-7F390AFE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0" r="420"/>
          <a:stretch/>
        </p:blipFill>
        <p:spPr>
          <a:xfrm>
            <a:off x="898922" y="829299"/>
            <a:ext cx="7346156" cy="48141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D1AAC-A497-4A47-B007-12E77FB9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E23382-CE81-45E4-9B08-371A34D830BD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9796FA3D-595E-4368-8E2F-71E157F6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398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B2519-EB9F-4CB9-8F24-81412880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7" y="793253"/>
            <a:ext cx="8763001" cy="5271493"/>
          </a:xfrm>
          <a:prstGeom prst="rect">
            <a:avLst/>
          </a:prstGeom>
        </p:spPr>
      </p:pic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Exit 17 / Whitney Road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3E836-F21B-4660-AC2D-2029DD70C14E}"/>
              </a:ext>
            </a:extLst>
          </p:cNvPr>
          <p:cNvSpPr txBox="1"/>
          <p:nvPr/>
        </p:nvSpPr>
        <p:spPr>
          <a:xfrm>
            <a:off x="298438" y="5443005"/>
            <a:ext cx="4756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Interchange Development LLC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84DD9-BAAE-4934-8400-8F3BB633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6A8545-8851-4175-95FB-A076BB6CF026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FCA9E744-BCAA-44F2-9FDE-9FACF297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4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Exit 17 / Whitney Road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E4DB9-42A3-41FC-A767-227DB4804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965628"/>
            <a:ext cx="8134350" cy="4733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8AB08-0DAD-4C20-A222-53062EC2FC4B}"/>
              </a:ext>
            </a:extLst>
          </p:cNvPr>
          <p:cNvSpPr txBox="1"/>
          <p:nvPr/>
        </p:nvSpPr>
        <p:spPr>
          <a:xfrm>
            <a:off x="5238942" y="5740393"/>
            <a:ext cx="340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Interchange Development LLC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2F4E6-078B-4529-A473-3211E2A0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33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FB4BFE-ADA9-4817-96CF-2F17CE12B438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FE6DBB18-A9BC-4BB5-A874-30E8435A9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53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Exit 17 / Whitney Road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4362A-164A-4B6F-830A-82035222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935690"/>
            <a:ext cx="8001000" cy="4802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97031-D927-4321-BB3F-A8FE2BD85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35691"/>
            <a:ext cx="1873229" cy="1749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D5D81A-FE6E-445D-A57A-BC5160131D42}"/>
              </a:ext>
            </a:extLst>
          </p:cNvPr>
          <p:cNvSpPr txBox="1"/>
          <p:nvPr/>
        </p:nvSpPr>
        <p:spPr>
          <a:xfrm>
            <a:off x="5134167" y="5748937"/>
            <a:ext cx="340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Interchange Development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C15CA-8704-4F62-BCBD-42BE61A5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34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DE8401-1EEF-45F3-9F6E-A170798DD02F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81657666-EE00-4874-BE93-27405719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67E22-5F52-4C11-A413-D315B3940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6539" y="911527"/>
            <a:ext cx="2743529" cy="8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1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Exit 17 / Whitney Road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A286B-1E99-4630-9E86-D2BFC939B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48" y="855911"/>
            <a:ext cx="8382000" cy="4678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1F6B5A-5285-4B45-9C80-008286104623}"/>
              </a:ext>
            </a:extLst>
          </p:cNvPr>
          <p:cNvSpPr txBox="1"/>
          <p:nvPr/>
        </p:nvSpPr>
        <p:spPr>
          <a:xfrm>
            <a:off x="5257800" y="5619105"/>
            <a:ext cx="340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Interchange Development LLC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30DAB-C2F4-4479-9E0F-2B2651AC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317518-093A-4D33-A65E-6E13532C4D49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8F794CD8-5C84-4828-896A-C7573B09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10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762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20 SOUTH MAIN STREET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6B3BE-777A-4AAA-8378-A62A3AB06006}"/>
              </a:ext>
            </a:extLst>
          </p:cNvPr>
          <p:cNvSpPr txBox="1"/>
          <p:nvPr/>
        </p:nvSpPr>
        <p:spPr>
          <a:xfrm>
            <a:off x="4876801" y="5663412"/>
            <a:ext cx="369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Photo Credit: The Duprey Companies / ProCon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F7190B-3CAD-4CD1-A535-62F5F010C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61328"/>
            <a:ext cx="3906009" cy="2390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395DC6-5FB0-46D3-BD8E-40C04B07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5" y="3109411"/>
            <a:ext cx="3955936" cy="2390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0FA10-1DF8-4A4C-A6A6-F22B50DA8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799" y="3113203"/>
            <a:ext cx="4072371" cy="2487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A6AF86-EC49-406D-920B-DB947957C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57"/>
          <a:stretch/>
        </p:blipFill>
        <p:spPr>
          <a:xfrm>
            <a:off x="4605130" y="704121"/>
            <a:ext cx="3697285" cy="232579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C44FC0-907A-45DA-8BB2-D009DC97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36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B0759D-F366-47A2-BB66-0D3E67DB862C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0A8BC584-93BA-4417-8E81-F0F55428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045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152400"/>
            <a:ext cx="8382000" cy="962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Legislative Parking Garage</a:t>
            </a:r>
          </a:p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33 Capitol Street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A7705-DA1F-4E6E-8C44-43F517ED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A4F53-BBA4-41D4-8874-428D1E688AB5}"/>
              </a:ext>
            </a:extLst>
          </p:cNvPr>
          <p:cNvSpPr/>
          <p:nvPr/>
        </p:nvSpPr>
        <p:spPr>
          <a:xfrm>
            <a:off x="1295400" y="6138350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11168B5A-EE0B-42F1-A4DD-3651594D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9" y="5567289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C53EE-E43A-44AB-8D3D-B84D24506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69076"/>
            <a:ext cx="8229600" cy="43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3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152400"/>
            <a:ext cx="8382000" cy="9626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Legislative Parking Garage </a:t>
            </a:r>
          </a:p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Storrs Street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A7705-DA1F-4E6E-8C44-43F517ED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A4F53-BBA4-41D4-8874-428D1E688AB5}"/>
              </a:ext>
            </a:extLst>
          </p:cNvPr>
          <p:cNvSpPr/>
          <p:nvPr/>
        </p:nvSpPr>
        <p:spPr>
          <a:xfrm>
            <a:off x="1295400" y="6138350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77298-4448-4C78-9597-C144ECDC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9" y="1103098"/>
            <a:ext cx="8005762" cy="4611902"/>
          </a:xfrm>
          <a:prstGeom prst="rect">
            <a:avLst/>
          </a:prstGeom>
        </p:spPr>
      </p:pic>
      <p:pic>
        <p:nvPicPr>
          <p:cNvPr id="9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11168B5A-EE0B-42F1-A4DD-3651594D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9" y="5567289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51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 txBox="1">
            <a:spLocks/>
          </p:cNvSpPr>
          <p:nvPr/>
        </p:nvSpPr>
        <p:spPr>
          <a:xfrm>
            <a:off x="381000" y="762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Nh State Hospital Expansion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3E7E5-7E00-4311-8237-B77535F5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39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5D84F-4A82-40BF-8348-F22613A34AC0}"/>
              </a:ext>
            </a:extLst>
          </p:cNvPr>
          <p:cNvSpPr/>
          <p:nvPr/>
        </p:nvSpPr>
        <p:spPr>
          <a:xfrm>
            <a:off x="1295400" y="6138350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8EA1DBD6-A711-48D7-8594-0E6E27F7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9" y="5567289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2F88F1-EE4D-43D4-88B2-D2110285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06235"/>
            <a:ext cx="8382000" cy="4275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9FBCF-A390-47AB-BC21-742D398B315E}"/>
              </a:ext>
            </a:extLst>
          </p:cNvPr>
          <p:cNvSpPr txBox="1"/>
          <p:nvPr/>
        </p:nvSpPr>
        <p:spPr>
          <a:xfrm>
            <a:off x="457200" y="4889344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Photo Credit: PC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62058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1F588B7C-6325-40BB-A49E-B500B1C6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0502"/>
            <a:ext cx="8229600" cy="690098"/>
          </a:xfrm>
        </p:spPr>
        <p:txBody>
          <a:bodyPr>
            <a:normAutofit fontScale="90000"/>
          </a:bodyPr>
          <a:lstStyle/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STATE DESIGNATED CONCORD AS A </a:t>
            </a:r>
            <a:b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“HOUSING CHAMPION”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700413-6D5A-45BD-8A03-579CAC6A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5" y="1083190"/>
            <a:ext cx="6428509" cy="49366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E888B-059D-4FE8-A184-1C8E3257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F508A-E85A-494A-BE24-3A1942D34C64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BF1B66EC-C90F-47D8-8B16-FD830CAF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96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028B66-CC54-4B28-8E89-5E141D0A1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4423" r="1942" b="16895"/>
          <a:stretch/>
        </p:blipFill>
        <p:spPr>
          <a:xfrm>
            <a:off x="657329" y="871871"/>
            <a:ext cx="7924800" cy="4915108"/>
          </a:xfrm>
          <a:prstGeom prst="rect">
            <a:avLst/>
          </a:prstGeom>
        </p:spPr>
      </p:pic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New police station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1D07E-6832-4FF3-8ACF-17738097D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553" y="4460927"/>
            <a:ext cx="2110576" cy="13042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0BCA7-0A7E-4765-B984-67CB20EC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40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2D1AD-95BA-4064-BE1F-569751D78604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3AE45D52-CD79-4A2B-A541-9A659523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7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ctrTitle"/>
          </p:nvPr>
        </p:nvSpPr>
        <p:spPr>
          <a:xfrm>
            <a:off x="381000" y="304802"/>
            <a:ext cx="8382000" cy="466240"/>
          </a:xfrm>
        </p:spPr>
        <p:txBody>
          <a:bodyPr>
            <a:noAutofit/>
          </a:bodyPr>
          <a:lstStyle/>
          <a:p>
            <a:r>
              <a:rPr lang="en-US" sz="2800" b="1" cap="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New police station</a:t>
            </a:r>
            <a:endParaRPr lang="en-US" sz="2800" b="1" cap="small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893820" y="7223760"/>
            <a:ext cx="1554480" cy="1424940"/>
          </a:xfrm>
          <a:custGeom>
            <a:avLst/>
            <a:gdLst>
              <a:gd name="connsiteX0" fmla="*/ 457200 w 1554480"/>
              <a:gd name="connsiteY0" fmla="*/ 1424940 h 1424940"/>
              <a:gd name="connsiteX1" fmla="*/ 160020 w 1554480"/>
              <a:gd name="connsiteY1" fmla="*/ 1013460 h 1424940"/>
              <a:gd name="connsiteX2" fmla="*/ 320040 w 1554480"/>
              <a:gd name="connsiteY2" fmla="*/ 944880 h 1424940"/>
              <a:gd name="connsiteX3" fmla="*/ 0 w 1554480"/>
              <a:gd name="connsiteY3" fmla="*/ 502920 h 1424940"/>
              <a:gd name="connsiteX4" fmla="*/ 137160 w 1554480"/>
              <a:gd name="connsiteY4" fmla="*/ 464820 h 1424940"/>
              <a:gd name="connsiteX5" fmla="*/ 205740 w 1554480"/>
              <a:gd name="connsiteY5" fmla="*/ 426720 h 1424940"/>
              <a:gd name="connsiteX6" fmla="*/ 22860 w 1554480"/>
              <a:gd name="connsiteY6" fmla="*/ 129540 h 1424940"/>
              <a:gd name="connsiteX7" fmla="*/ 358140 w 1554480"/>
              <a:gd name="connsiteY7" fmla="*/ 0 h 1424940"/>
              <a:gd name="connsiteX8" fmla="*/ 662940 w 1554480"/>
              <a:gd name="connsiteY8" fmla="*/ 434340 h 1424940"/>
              <a:gd name="connsiteX9" fmla="*/ 1005840 w 1554480"/>
              <a:gd name="connsiteY9" fmla="*/ 289560 h 1424940"/>
              <a:gd name="connsiteX10" fmla="*/ 1554480 w 1554480"/>
              <a:gd name="connsiteY10" fmla="*/ 960120 h 1424940"/>
              <a:gd name="connsiteX11" fmla="*/ 457200 w 1554480"/>
              <a:gd name="connsiteY11" fmla="*/ 142494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4480" h="1424940">
                <a:moveTo>
                  <a:pt x="457200" y="1424940"/>
                </a:moveTo>
                <a:lnTo>
                  <a:pt x="160020" y="1013460"/>
                </a:lnTo>
                <a:lnTo>
                  <a:pt x="320040" y="944880"/>
                </a:lnTo>
                <a:lnTo>
                  <a:pt x="0" y="502920"/>
                </a:lnTo>
                <a:lnTo>
                  <a:pt x="137160" y="464820"/>
                </a:lnTo>
                <a:lnTo>
                  <a:pt x="205740" y="426720"/>
                </a:lnTo>
                <a:lnTo>
                  <a:pt x="22860" y="129540"/>
                </a:lnTo>
                <a:lnTo>
                  <a:pt x="358140" y="0"/>
                </a:lnTo>
                <a:lnTo>
                  <a:pt x="662940" y="434340"/>
                </a:lnTo>
                <a:lnTo>
                  <a:pt x="1005840" y="289560"/>
                </a:lnTo>
                <a:lnTo>
                  <a:pt x="1554480" y="960120"/>
                </a:lnTo>
                <a:lnTo>
                  <a:pt x="457200" y="142494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85EC90-67A0-48EC-8C0E-DFA187C84F0F}"/>
              </a:ext>
            </a:extLst>
          </p:cNvPr>
          <p:cNvGrpSpPr/>
          <p:nvPr/>
        </p:nvGrpSpPr>
        <p:grpSpPr>
          <a:xfrm>
            <a:off x="76200" y="914400"/>
            <a:ext cx="8991600" cy="4894678"/>
            <a:chOff x="76200" y="1201322"/>
            <a:chExt cx="8991600" cy="48946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AFA532-7919-45FD-9BFC-CB194305D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94"/>
            <a:stretch/>
          </p:blipFill>
          <p:spPr>
            <a:xfrm>
              <a:off x="76200" y="1201322"/>
              <a:ext cx="8991600" cy="4894678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7BE8CC2-4735-41DD-8F2A-E338D71FB16F}"/>
                </a:ext>
              </a:extLst>
            </p:cNvPr>
            <p:cNvSpPr/>
            <p:nvPr/>
          </p:nvSpPr>
          <p:spPr>
            <a:xfrm>
              <a:off x="4046220" y="1982043"/>
              <a:ext cx="1965960" cy="1673352"/>
            </a:xfrm>
            <a:custGeom>
              <a:avLst/>
              <a:gdLst>
                <a:gd name="connsiteX0" fmla="*/ 0 w 1965960"/>
                <a:gd name="connsiteY0" fmla="*/ 36576 h 1700784"/>
                <a:gd name="connsiteX1" fmla="*/ 301752 w 1965960"/>
                <a:gd name="connsiteY1" fmla="*/ 27432 h 1700784"/>
                <a:gd name="connsiteX2" fmla="*/ 1965960 w 1965960"/>
                <a:gd name="connsiteY2" fmla="*/ 0 h 1700784"/>
                <a:gd name="connsiteX3" fmla="*/ 1938528 w 1965960"/>
                <a:gd name="connsiteY3" fmla="*/ 978408 h 1700784"/>
                <a:gd name="connsiteX4" fmla="*/ 886968 w 1965960"/>
                <a:gd name="connsiteY4" fmla="*/ 960120 h 1700784"/>
                <a:gd name="connsiteX5" fmla="*/ 877824 w 1965960"/>
                <a:gd name="connsiteY5" fmla="*/ 1691640 h 1700784"/>
                <a:gd name="connsiteX6" fmla="*/ 301752 w 1965960"/>
                <a:gd name="connsiteY6" fmla="*/ 1700784 h 1700784"/>
                <a:gd name="connsiteX7" fmla="*/ 274320 w 1965960"/>
                <a:gd name="connsiteY7" fmla="*/ 978408 h 1700784"/>
                <a:gd name="connsiteX8" fmla="*/ 36576 w 1965960"/>
                <a:gd name="connsiteY8" fmla="*/ 978408 h 1700784"/>
                <a:gd name="connsiteX9" fmla="*/ 0 w 1965960"/>
                <a:gd name="connsiteY9" fmla="*/ 36576 h 1700784"/>
                <a:gd name="connsiteX0" fmla="*/ 0 w 1965960"/>
                <a:gd name="connsiteY0" fmla="*/ 36576 h 1700784"/>
                <a:gd name="connsiteX1" fmla="*/ 301752 w 1965960"/>
                <a:gd name="connsiteY1" fmla="*/ 27432 h 1700784"/>
                <a:gd name="connsiteX2" fmla="*/ 1965960 w 1965960"/>
                <a:gd name="connsiteY2" fmla="*/ 0 h 1700784"/>
                <a:gd name="connsiteX3" fmla="*/ 1938528 w 1965960"/>
                <a:gd name="connsiteY3" fmla="*/ 978408 h 1700784"/>
                <a:gd name="connsiteX4" fmla="*/ 886968 w 1965960"/>
                <a:gd name="connsiteY4" fmla="*/ 960120 h 1700784"/>
                <a:gd name="connsiteX5" fmla="*/ 877824 w 1965960"/>
                <a:gd name="connsiteY5" fmla="*/ 1691640 h 1700784"/>
                <a:gd name="connsiteX6" fmla="*/ 283464 w 1965960"/>
                <a:gd name="connsiteY6" fmla="*/ 1700784 h 1700784"/>
                <a:gd name="connsiteX7" fmla="*/ 274320 w 1965960"/>
                <a:gd name="connsiteY7" fmla="*/ 978408 h 1700784"/>
                <a:gd name="connsiteX8" fmla="*/ 36576 w 1965960"/>
                <a:gd name="connsiteY8" fmla="*/ 978408 h 1700784"/>
                <a:gd name="connsiteX9" fmla="*/ 0 w 1965960"/>
                <a:gd name="connsiteY9" fmla="*/ 36576 h 1700784"/>
                <a:gd name="connsiteX0" fmla="*/ 0 w 1965960"/>
                <a:gd name="connsiteY0" fmla="*/ 36576 h 1700784"/>
                <a:gd name="connsiteX1" fmla="*/ 301752 w 1965960"/>
                <a:gd name="connsiteY1" fmla="*/ 27432 h 1700784"/>
                <a:gd name="connsiteX2" fmla="*/ 1965960 w 1965960"/>
                <a:gd name="connsiteY2" fmla="*/ 0 h 1700784"/>
                <a:gd name="connsiteX3" fmla="*/ 1938528 w 1965960"/>
                <a:gd name="connsiteY3" fmla="*/ 978408 h 1700784"/>
                <a:gd name="connsiteX4" fmla="*/ 886968 w 1965960"/>
                <a:gd name="connsiteY4" fmla="*/ 960120 h 1700784"/>
                <a:gd name="connsiteX5" fmla="*/ 877824 w 1965960"/>
                <a:gd name="connsiteY5" fmla="*/ 1691640 h 1700784"/>
                <a:gd name="connsiteX6" fmla="*/ 283464 w 1965960"/>
                <a:gd name="connsiteY6" fmla="*/ 1700784 h 1700784"/>
                <a:gd name="connsiteX7" fmla="*/ 274320 w 1965960"/>
                <a:gd name="connsiteY7" fmla="*/ 978408 h 1700784"/>
                <a:gd name="connsiteX8" fmla="*/ 0 w 1965960"/>
                <a:gd name="connsiteY8" fmla="*/ 960120 h 1700784"/>
                <a:gd name="connsiteX9" fmla="*/ 0 w 1965960"/>
                <a:gd name="connsiteY9" fmla="*/ 36576 h 1700784"/>
                <a:gd name="connsiteX0" fmla="*/ 0 w 1965960"/>
                <a:gd name="connsiteY0" fmla="*/ 36576 h 1700784"/>
                <a:gd name="connsiteX1" fmla="*/ 301752 w 1965960"/>
                <a:gd name="connsiteY1" fmla="*/ 27432 h 1700784"/>
                <a:gd name="connsiteX2" fmla="*/ 1965960 w 1965960"/>
                <a:gd name="connsiteY2" fmla="*/ 0 h 1700784"/>
                <a:gd name="connsiteX3" fmla="*/ 1965960 w 1965960"/>
                <a:gd name="connsiteY3" fmla="*/ 978408 h 1700784"/>
                <a:gd name="connsiteX4" fmla="*/ 886968 w 1965960"/>
                <a:gd name="connsiteY4" fmla="*/ 960120 h 1700784"/>
                <a:gd name="connsiteX5" fmla="*/ 877824 w 1965960"/>
                <a:gd name="connsiteY5" fmla="*/ 1691640 h 1700784"/>
                <a:gd name="connsiteX6" fmla="*/ 283464 w 1965960"/>
                <a:gd name="connsiteY6" fmla="*/ 1700784 h 1700784"/>
                <a:gd name="connsiteX7" fmla="*/ 274320 w 1965960"/>
                <a:gd name="connsiteY7" fmla="*/ 978408 h 1700784"/>
                <a:gd name="connsiteX8" fmla="*/ 0 w 1965960"/>
                <a:gd name="connsiteY8" fmla="*/ 960120 h 1700784"/>
                <a:gd name="connsiteX9" fmla="*/ 0 w 1965960"/>
                <a:gd name="connsiteY9" fmla="*/ 36576 h 1700784"/>
                <a:gd name="connsiteX0" fmla="*/ 0 w 1965960"/>
                <a:gd name="connsiteY0" fmla="*/ 36576 h 1700784"/>
                <a:gd name="connsiteX1" fmla="*/ 1965960 w 1965960"/>
                <a:gd name="connsiteY1" fmla="*/ 0 h 1700784"/>
                <a:gd name="connsiteX2" fmla="*/ 1965960 w 1965960"/>
                <a:gd name="connsiteY2" fmla="*/ 978408 h 1700784"/>
                <a:gd name="connsiteX3" fmla="*/ 886968 w 1965960"/>
                <a:gd name="connsiteY3" fmla="*/ 960120 h 1700784"/>
                <a:gd name="connsiteX4" fmla="*/ 877824 w 1965960"/>
                <a:gd name="connsiteY4" fmla="*/ 1691640 h 1700784"/>
                <a:gd name="connsiteX5" fmla="*/ 283464 w 1965960"/>
                <a:gd name="connsiteY5" fmla="*/ 1700784 h 1700784"/>
                <a:gd name="connsiteX6" fmla="*/ 274320 w 1965960"/>
                <a:gd name="connsiteY6" fmla="*/ 978408 h 1700784"/>
                <a:gd name="connsiteX7" fmla="*/ 0 w 1965960"/>
                <a:gd name="connsiteY7" fmla="*/ 960120 h 1700784"/>
                <a:gd name="connsiteX8" fmla="*/ 0 w 1965960"/>
                <a:gd name="connsiteY8" fmla="*/ 36576 h 1700784"/>
                <a:gd name="connsiteX0" fmla="*/ 0 w 1965960"/>
                <a:gd name="connsiteY0" fmla="*/ 9144 h 1673352"/>
                <a:gd name="connsiteX1" fmla="*/ 1956816 w 1965960"/>
                <a:gd name="connsiteY1" fmla="*/ 0 h 1673352"/>
                <a:gd name="connsiteX2" fmla="*/ 1965960 w 1965960"/>
                <a:gd name="connsiteY2" fmla="*/ 950976 h 1673352"/>
                <a:gd name="connsiteX3" fmla="*/ 886968 w 1965960"/>
                <a:gd name="connsiteY3" fmla="*/ 932688 h 1673352"/>
                <a:gd name="connsiteX4" fmla="*/ 877824 w 1965960"/>
                <a:gd name="connsiteY4" fmla="*/ 1664208 h 1673352"/>
                <a:gd name="connsiteX5" fmla="*/ 283464 w 1965960"/>
                <a:gd name="connsiteY5" fmla="*/ 1673352 h 1673352"/>
                <a:gd name="connsiteX6" fmla="*/ 274320 w 1965960"/>
                <a:gd name="connsiteY6" fmla="*/ 950976 h 1673352"/>
                <a:gd name="connsiteX7" fmla="*/ 0 w 1965960"/>
                <a:gd name="connsiteY7" fmla="*/ 932688 h 1673352"/>
                <a:gd name="connsiteX8" fmla="*/ 0 w 1965960"/>
                <a:gd name="connsiteY8" fmla="*/ 9144 h 167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960" h="1673352">
                  <a:moveTo>
                    <a:pt x="0" y="9144"/>
                  </a:moveTo>
                  <a:lnTo>
                    <a:pt x="1956816" y="0"/>
                  </a:lnTo>
                  <a:lnTo>
                    <a:pt x="1965960" y="950976"/>
                  </a:lnTo>
                  <a:lnTo>
                    <a:pt x="886968" y="932688"/>
                  </a:lnTo>
                  <a:lnTo>
                    <a:pt x="877824" y="1664208"/>
                  </a:lnTo>
                  <a:lnTo>
                    <a:pt x="283464" y="1673352"/>
                  </a:lnTo>
                  <a:lnTo>
                    <a:pt x="274320" y="950976"/>
                  </a:lnTo>
                  <a:lnTo>
                    <a:pt x="0" y="932688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A8C2ED-8FB9-459A-A7BA-F2F2B409E462}"/>
                </a:ext>
              </a:extLst>
            </p:cNvPr>
            <p:cNvSpPr/>
            <p:nvPr/>
          </p:nvSpPr>
          <p:spPr>
            <a:xfrm>
              <a:off x="4343400" y="1800687"/>
              <a:ext cx="685800" cy="181356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4CCBDD-ADCB-4926-A2F9-593FF64E3D95}"/>
              </a:ext>
            </a:extLst>
          </p:cNvPr>
          <p:cNvSpPr txBox="1"/>
          <p:nvPr/>
        </p:nvSpPr>
        <p:spPr>
          <a:xfrm>
            <a:off x="5029200" y="4608749"/>
            <a:ext cx="3962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52,137SF (3,315SF Future Growth)</a:t>
            </a:r>
          </a:p>
          <a:p>
            <a:r>
              <a:rPr lang="en-US" dirty="0"/>
              <a:t>1-3 Stories + Partial Basement</a:t>
            </a:r>
          </a:p>
          <a:p>
            <a:r>
              <a:rPr lang="en-US" dirty="0"/>
              <a:t>91 +/- Parking Spaces</a:t>
            </a:r>
          </a:p>
          <a:p>
            <a:r>
              <a:rPr lang="en-US" dirty="0"/>
              <a:t>$38,067,902 (Q2 2025; Excludes Land &amp; Environmental Abatement)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3CD29-9FCD-41B6-B3B5-68B889E8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41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C87B08-C354-4B14-8A0E-1FFF0B45C29A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54ED24CE-A116-440D-BE18-A83BBEDF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1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896522"/>
            <a:ext cx="8153400" cy="3446878"/>
          </a:xfrm>
        </p:spPr>
        <p:txBody>
          <a:bodyPr anchor="t">
            <a:noAutofit/>
          </a:bodyPr>
          <a:lstStyle/>
          <a:p>
            <a:b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b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$5,351,603</a:t>
            </a:r>
            <a:b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endParaRPr lang="en-US" sz="2800" b="1" cap="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19792-3032-46B9-ADB2-CF84060A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42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5854D-7F6A-4EB5-BD72-63A1DD689D43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2BF7CB9E-E63E-43AA-BF49-7CC581E2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70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57200" y="2138288"/>
            <a:ext cx="8229600" cy="2375390"/>
          </a:xfrm>
        </p:spPr>
        <p:txBody>
          <a:bodyPr anchor="t">
            <a:noAutofit/>
          </a:bodyPr>
          <a:lstStyle/>
          <a:p>
            <a: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  <a:t>Questions?</a:t>
            </a:r>
            <a:b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br>
              <a:rPr lang="en-US" sz="4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br>
              <a:rPr lang="en-US" sz="2800" b="1" cap="all" dirty="0">
                <a:solidFill>
                  <a:schemeClr val="tx2"/>
                </a:solidFill>
                <a:latin typeface="Century Schoolbook" panose="02040604050505020304" pitchFamily="18" charset="0"/>
              </a:rPr>
            </a:br>
            <a:endParaRPr lang="en-US" sz="2800" b="1" cap="all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19792-3032-46B9-ADB2-CF84060A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86445-D28A-425B-8AE3-F0681D167DC4}" type="slidenum">
              <a:rPr lang="en-US" smtClean="0"/>
              <a:t>43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5854D-7F6A-4EB5-BD72-63A1DD689D43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2BF7CB9E-E63E-43AA-BF49-7CC581E2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ISABELLA APARTMENTS (AUGUST 2024)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120 SOUTH MAIN STREET </a:t>
            </a:r>
          </a:p>
        </p:txBody>
      </p:sp>
      <p:pic>
        <p:nvPicPr>
          <p:cNvPr id="1028" name="Picture 4" descr="42a1133d-e120-48b7-9f20-80b436579c4e@ConcordNH">
            <a:extLst>
              <a:ext uri="{FF2B5EF4-FFF2-40B4-BE49-F238E27FC236}">
                <a16:creationId xmlns:a16="http://schemas.microsoft.com/office/drawing/2014/main" id="{F591C62D-FF51-41DD-AE52-E94818F2C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6254" r="7817" b="15251"/>
          <a:stretch/>
        </p:blipFill>
        <p:spPr bwMode="auto">
          <a:xfrm>
            <a:off x="2881745" y="1134252"/>
            <a:ext cx="5805055" cy="418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B64B7A5-8DFB-4401-8F5E-F9037094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81" y="4572000"/>
            <a:ext cx="2687963" cy="1440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43B1636B-95E1-40C5-BD3D-4E0C79F39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34252"/>
            <a:ext cx="2667000" cy="49673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John Flatley Company</a:t>
            </a:r>
          </a:p>
          <a:p>
            <a:r>
              <a:rPr lang="en-US" dirty="0"/>
              <a:t>64 Units</a:t>
            </a:r>
          </a:p>
          <a:p>
            <a:r>
              <a:rPr lang="en-US" dirty="0"/>
              <a:t>Rental</a:t>
            </a:r>
          </a:p>
          <a:p>
            <a:r>
              <a:rPr lang="en-US" dirty="0"/>
              <a:t>Market Rate</a:t>
            </a:r>
          </a:p>
          <a:p>
            <a:r>
              <a:rPr lang="en-US" dirty="0"/>
              <a:t>Phased Project </a:t>
            </a:r>
          </a:p>
          <a:p>
            <a:r>
              <a:rPr lang="en-US" dirty="0"/>
              <a:t>City Support:</a:t>
            </a:r>
          </a:p>
          <a:p>
            <a:pPr lvl="1"/>
            <a:r>
              <a:rPr lang="en-US" dirty="0"/>
              <a:t>Sold Property to Developer (2022)</a:t>
            </a:r>
          </a:p>
          <a:p>
            <a:pPr lvl="1"/>
            <a:r>
              <a:rPr lang="en-US" dirty="0"/>
              <a:t>Underground Utilities (2017 during Main Street Project)</a:t>
            </a:r>
          </a:p>
          <a:p>
            <a:pPr lvl="1"/>
            <a:r>
              <a:rPr lang="en-US" dirty="0"/>
              <a:t>Interior Asbestos Abatement</a:t>
            </a:r>
          </a:p>
          <a:p>
            <a:pPr lvl="1"/>
            <a:r>
              <a:rPr lang="en-US" dirty="0"/>
              <a:t>Zoning 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AA23B-50B7-4F90-AEC4-221A272D8374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F303A395-650F-43F7-B7B0-B7C39194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02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134252"/>
            <a:ext cx="2895600" cy="4758621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Jon Chorlian / Ben Kelley</a:t>
            </a:r>
          </a:p>
          <a:p>
            <a:r>
              <a:rPr lang="en-US" sz="2200" dirty="0"/>
              <a:t>30 Units</a:t>
            </a:r>
          </a:p>
          <a:p>
            <a:r>
              <a:rPr lang="en-US" sz="2200" dirty="0"/>
              <a:t>Rental</a:t>
            </a:r>
          </a:p>
          <a:p>
            <a:r>
              <a:rPr lang="en-US" sz="2200" dirty="0"/>
              <a:t>Market Rate</a:t>
            </a:r>
          </a:p>
          <a:p>
            <a:r>
              <a:rPr lang="en-US" sz="2200" dirty="0"/>
              <a:t>Projected Completion: Fall 2025+/-</a:t>
            </a:r>
          </a:p>
          <a:p>
            <a:r>
              <a:rPr lang="en-US" sz="2200" dirty="0"/>
              <a:t>City Support:</a:t>
            </a:r>
          </a:p>
          <a:p>
            <a:pPr lvl="1"/>
            <a:r>
              <a:rPr lang="en-US" sz="2200" dirty="0"/>
              <a:t>RSA 79-E Community Revitalization Tax Relief Incentive (7 Years; $393,411 Property Tax Savings)</a:t>
            </a:r>
          </a:p>
          <a:p>
            <a:endParaRPr lang="en-US" sz="2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FIRST CHURCH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177 NORTH MAIN STREET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7A8962-64CB-44B3-B5AB-208B09FDB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</a:extLst>
          </a:blip>
          <a:srcRect t="1" r="11968" b="-152"/>
          <a:stretch/>
        </p:blipFill>
        <p:spPr>
          <a:xfrm>
            <a:off x="3383632" y="1157863"/>
            <a:ext cx="5444836" cy="45777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9B0771-C37A-4CC9-9873-2C3E840FFA3F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674ECAAA-EDB5-4C4C-8510-F1DC6825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0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799" y="1225040"/>
            <a:ext cx="2827795" cy="4876555"/>
          </a:xfrm>
        </p:spPr>
        <p:txBody>
          <a:bodyPr>
            <a:normAutofit/>
          </a:bodyPr>
          <a:lstStyle/>
          <a:p>
            <a:r>
              <a:rPr lang="en-US" sz="2000" dirty="0"/>
              <a:t>GISG LLC</a:t>
            </a:r>
          </a:p>
          <a:p>
            <a:r>
              <a:rPr lang="en-US" sz="2000" dirty="0"/>
              <a:t>12 Units </a:t>
            </a:r>
          </a:p>
          <a:p>
            <a:r>
              <a:rPr lang="en-US" sz="2000" dirty="0"/>
              <a:t>Rental / Co-Op</a:t>
            </a:r>
          </a:p>
          <a:p>
            <a:r>
              <a:rPr lang="en-US" sz="2000" dirty="0"/>
              <a:t>Special Needs Housing</a:t>
            </a:r>
          </a:p>
          <a:p>
            <a:r>
              <a:rPr lang="en-US" sz="2000" dirty="0"/>
              <a:t>Rooming House</a:t>
            </a:r>
          </a:p>
          <a:p>
            <a:r>
              <a:rPr lang="en-US" sz="2000" dirty="0"/>
              <a:t>Projected Start Date: Spring 2025 (Subject to Funding)</a:t>
            </a:r>
          </a:p>
          <a:p>
            <a:r>
              <a:rPr lang="en-US" sz="2000" dirty="0"/>
              <a:t>City Support: $35,000 InvestNH Grant to Support Renovations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400"/>
            <a:ext cx="8382000" cy="825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INDEPENDENT LIVING CONCORD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3 NORTH STATE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49C55-0D2B-4C80-A882-23FBCF218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94" y="1075930"/>
            <a:ext cx="5706607" cy="48765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FA1C60-EE9B-48D0-BFAC-293AD8F19993}"/>
              </a:ext>
            </a:extLst>
          </p:cNvPr>
          <p:cNvSpPr/>
          <p:nvPr/>
        </p:nvSpPr>
        <p:spPr>
          <a:xfrm>
            <a:off x="1295400" y="6197199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2E7514E4-6A82-4F53-A9E5-1A273BE7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8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3C4F9FD-EA26-46D9-8FC5-C7EAF11F4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47825"/>
            <a:ext cx="8839200" cy="1752859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381000" y="7620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11 Stickney Avenue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B05C8-D5E0-49C1-892B-761E7FB63E53}"/>
              </a:ext>
            </a:extLst>
          </p:cNvPr>
          <p:cNvSpPr txBox="1"/>
          <p:nvPr/>
        </p:nvSpPr>
        <p:spPr>
          <a:xfrm>
            <a:off x="-60960" y="4879989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11 Stickney Ave (80 Units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000E6-FE4C-4309-9736-BA9E9F27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476850-E9A9-473B-A129-02BE2777780C}"/>
              </a:ext>
            </a:extLst>
          </p:cNvPr>
          <p:cNvSpPr/>
          <p:nvPr/>
        </p:nvSpPr>
        <p:spPr>
          <a:xfrm>
            <a:off x="1295400" y="6138350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6" descr="C:\Users\phillips\Pictures\City &amp; Dept Logos\New City Logo PNG.png">
            <a:extLst>
              <a:ext uri="{FF2B5EF4-FFF2-40B4-BE49-F238E27FC236}">
                <a16:creationId xmlns:a16="http://schemas.microsoft.com/office/drawing/2014/main" id="{465DA55E-B8CA-423D-BA66-76AF90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29" y="5567289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38539-F0E7-467C-9325-B7C779CF4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92" b="44499"/>
          <a:stretch/>
        </p:blipFill>
        <p:spPr>
          <a:xfrm>
            <a:off x="152400" y="948409"/>
            <a:ext cx="8700913" cy="23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6199811"/>
            <a:ext cx="7620000" cy="583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4447A-6598-4A77-9ECB-7C06740D7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134252"/>
            <a:ext cx="3048000" cy="5065559"/>
          </a:xfrm>
        </p:spPr>
        <p:txBody>
          <a:bodyPr>
            <a:normAutofit/>
          </a:bodyPr>
          <a:lstStyle/>
          <a:p>
            <a:r>
              <a:rPr lang="en-US" dirty="0"/>
              <a:t>North-South Construction</a:t>
            </a:r>
          </a:p>
          <a:p>
            <a:r>
              <a:rPr lang="en-US" dirty="0"/>
              <a:t>68 Units</a:t>
            </a:r>
          </a:p>
          <a:p>
            <a:r>
              <a:rPr lang="en-US" dirty="0"/>
              <a:t>For Purchase</a:t>
            </a:r>
          </a:p>
          <a:p>
            <a:r>
              <a:rPr lang="en-US" dirty="0"/>
              <a:t>Market Rate</a:t>
            </a:r>
          </a:p>
          <a:p>
            <a:r>
              <a:rPr lang="en-US" dirty="0"/>
              <a:t>Phased Project </a:t>
            </a:r>
          </a:p>
          <a:p>
            <a:r>
              <a:rPr lang="en-US" dirty="0"/>
              <a:t>Estimated Completion 2025-2027+/-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7C00E4-4C5E-4E2B-83BD-00B93B37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B0BA-B8C7-4959-BE05-29163295537E}" type="slidenum">
              <a:rPr lang="en-US" smtClean="0"/>
              <a:t>9</a:t>
            </a:fld>
            <a:endParaRPr lang="en-US" dirty="0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76E9D138-AAE0-476F-99B2-964C5F952AA9}"/>
              </a:ext>
            </a:extLst>
          </p:cNvPr>
          <p:cNvSpPr txBox="1">
            <a:spLocks/>
          </p:cNvSpPr>
          <p:nvPr/>
        </p:nvSpPr>
        <p:spPr>
          <a:xfrm>
            <a:off x="381000" y="152399"/>
            <a:ext cx="8382000" cy="1214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TANAGER CIRCLE TOWNHOMES</a:t>
            </a:r>
          </a:p>
          <a:p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150 FISHERVILLE ROAD</a:t>
            </a:r>
          </a:p>
        </p:txBody>
      </p:sp>
      <p:pic>
        <p:nvPicPr>
          <p:cNvPr id="8" name="Picture 6" descr="C:\Users\phillips\Pictures\City &amp; Dept Logos\New City Logo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619105"/>
            <a:ext cx="1873229" cy="12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6D024-37A4-4D3F-9656-F2CA0952EF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0999"/>
          <a:stretch/>
        </p:blipFill>
        <p:spPr>
          <a:xfrm>
            <a:off x="3581400" y="960754"/>
            <a:ext cx="4674180" cy="241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DC18C-6F2F-43B0-AE6B-0638FE9D2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477908"/>
            <a:ext cx="4674180" cy="26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3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4203</TotalTime>
  <Words>984</Words>
  <Application>Microsoft Office PowerPoint</Application>
  <PresentationFormat>On-screen Show (4:3)</PresentationFormat>
  <Paragraphs>314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Schoolbook</vt:lpstr>
      <vt:lpstr>Times New Roman</vt:lpstr>
      <vt:lpstr>Office Theme</vt:lpstr>
      <vt:lpstr> </vt:lpstr>
      <vt:lpstr>PowerPoint Presentation</vt:lpstr>
      <vt:lpstr>PowerPoint Presentation</vt:lpstr>
      <vt:lpstr>STATE DESIGNATED CONCORD AS A  “HOUSING CHAMPION”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HEIGHTS SEWER IMPROVEMENTS</vt:lpstr>
      <vt:lpstr>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B&amp;GC / Penacook Branch Library &amp; ACTIVITY Center</vt:lpstr>
      <vt:lpstr>B&amp;GC / Penacook Branch Library &amp; ACTIVITy Center</vt:lpstr>
      <vt:lpstr>B&amp;GC / Penacook Branch Library &amp; ACTIVITY Center</vt:lpstr>
      <vt:lpstr>Exit 17 / Whitney Road</vt:lpstr>
      <vt:lpstr>Exit 17 / Whitney Road</vt:lpstr>
      <vt:lpstr>Exit 17 / Whitney Road</vt:lpstr>
      <vt:lpstr>Exit 17 / Whitney Road</vt:lpstr>
      <vt:lpstr>Exit 17 / Whitney Road</vt:lpstr>
      <vt:lpstr>PowerPoint Presentation</vt:lpstr>
      <vt:lpstr>PowerPoint Presentation</vt:lpstr>
      <vt:lpstr>PowerPoint Presentation</vt:lpstr>
      <vt:lpstr>PowerPoint Presentation</vt:lpstr>
      <vt:lpstr>New police station</vt:lpstr>
      <vt:lpstr>New police station</vt:lpstr>
      <vt:lpstr>  $5,351,603 </vt:lpstr>
      <vt:lpstr>Questions?   </vt:lpstr>
    </vt:vector>
  </TitlesOfParts>
  <Company>City of Concord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Phillips Stefanie</dc:creator>
  <cp:lastModifiedBy>Aspell, Thomas</cp:lastModifiedBy>
  <cp:revision>308</cp:revision>
  <cp:lastPrinted>2025-04-23T13:39:34Z</cp:lastPrinted>
  <dcterms:created xsi:type="dcterms:W3CDTF">2018-12-19T20:11:53Z</dcterms:created>
  <dcterms:modified xsi:type="dcterms:W3CDTF">2025-04-25T12:26:41Z</dcterms:modified>
</cp:coreProperties>
</file>