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0" r:id="rId3"/>
    <p:sldId id="261" r:id="rId4"/>
    <p:sldId id="262" r:id="rId5"/>
    <p:sldId id="275" r:id="rId6"/>
    <p:sldId id="276" r:id="rId7"/>
    <p:sldId id="277" r:id="rId8"/>
    <p:sldId id="278" r:id="rId9"/>
    <p:sldId id="279" r:id="rId10"/>
    <p:sldId id="280" r:id="rId11"/>
    <p:sldId id="256" r:id="rId12"/>
    <p:sldId id="263" r:id="rId13"/>
    <p:sldId id="283" r:id="rId14"/>
    <p:sldId id="264" r:id="rId15"/>
    <p:sldId id="257" r:id="rId16"/>
    <p:sldId id="258" r:id="rId17"/>
    <p:sldId id="265" r:id="rId18"/>
    <p:sldId id="266" r:id="rId19"/>
    <p:sldId id="281" r:id="rId20"/>
    <p:sldId id="267" r:id="rId21"/>
    <p:sldId id="268" r:id="rId22"/>
    <p:sldId id="270" r:id="rId23"/>
    <p:sldId id="282" r:id="rId24"/>
    <p:sldId id="286" r:id="rId25"/>
    <p:sldId id="272" r:id="rId26"/>
    <p:sldId id="273" r:id="rId27"/>
    <p:sldId id="404"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18" autoAdjust="0"/>
  </p:normalViewPr>
  <p:slideViewPr>
    <p:cSldViewPr>
      <p:cViewPr varScale="1">
        <p:scale>
          <a:sx n="86" d="100"/>
          <a:sy n="86" d="100"/>
        </p:scale>
        <p:origin x="23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29416911121399E-2"/>
          <c:y val="4.0423383526398363E-2"/>
          <c:w val="0.51319965519015998"/>
          <c:h val="0.86672136558396551"/>
        </c:manualLayout>
      </c:layout>
      <c:pieChart>
        <c:varyColors val="1"/>
        <c:dLbls>
          <c:showLegendKey val="0"/>
          <c:showVal val="0"/>
          <c:showCatName val="0"/>
          <c:showSerName val="0"/>
          <c:showPercent val="1"/>
          <c:showBubbleSize val="0"/>
          <c:showLeaderLines val="0"/>
        </c:dLbls>
        <c:firstSliceAng val="0"/>
      </c:pieChart>
    </c:plotArea>
    <c:legend>
      <c:legendPos val="r"/>
      <c:overlay val="0"/>
      <c:txPr>
        <a:bodyPr/>
        <a:lstStyle/>
        <a:p>
          <a:pPr>
            <a:defRPr>
              <a:latin typeface="Century Schoolbook" panose="020406040505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5260456354246044"/>
          <c:y val="5.6642983318907492E-2"/>
          <c:w val="0.32185780204893744"/>
          <c:h val="0.88671384425344879"/>
        </c:manualLayout>
      </c:layout>
      <c:overlay val="0"/>
      <c:txPr>
        <a:bodyPr/>
        <a:lstStyle/>
        <a:p>
          <a:pPr>
            <a:defRPr>
              <a:latin typeface="Century Schoolbook" panose="020406040505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0.00013</cdr:x>
      <cdr:y>0</cdr:y>
    </cdr:from>
    <cdr:to>
      <cdr:x>1</cdr:x>
      <cdr:y>1</cdr:y>
    </cdr:to>
    <cdr:pic>
      <cdr:nvPicPr>
        <cdr:cNvPr id="2" name="chart">
          <a:extLst xmlns:a="http://schemas.openxmlformats.org/drawingml/2006/main">
            <a:ext uri="{FF2B5EF4-FFF2-40B4-BE49-F238E27FC236}">
              <a16:creationId xmlns:a16="http://schemas.microsoft.com/office/drawing/2014/main" id="{16DF72B0-7C9C-4276-8E21-8979508B547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05" y="0"/>
          <a:ext cx="5638095" cy="39624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0.18649</cdr:x>
      <cdr:y>0</cdr:y>
    </cdr:from>
    <cdr:to>
      <cdr:x>1</cdr:x>
      <cdr:y>1</cdr:y>
    </cdr:to>
    <cdr:pic>
      <cdr:nvPicPr>
        <cdr:cNvPr id="2" name="chart">
          <a:extLst xmlns:a="http://schemas.openxmlformats.org/drawingml/2006/main">
            <a:ext uri="{FF2B5EF4-FFF2-40B4-BE49-F238E27FC236}">
              <a16:creationId xmlns:a16="http://schemas.microsoft.com/office/drawing/2014/main" id="{DCA463A8-029C-412D-A12A-02C66C632A3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07338" y="-2133600"/>
          <a:ext cx="5703062" cy="444976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98D6AD2A-6FEE-40F7-816F-B81ED411022A}" type="datetimeFigureOut">
              <a:rPr lang="en-US" smtClean="0"/>
              <a:t>5/20/2022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A4DCB50C-C2DD-4697-A491-250BEBEF86DC}" type="slidenum">
              <a:rPr lang="en-US" smtClean="0"/>
              <a:t>‹#›</a:t>
            </a:fld>
            <a:endParaRPr lang="en-US"/>
          </a:p>
        </p:txBody>
      </p:sp>
    </p:spTree>
    <p:extLst>
      <p:ext uri="{BB962C8B-B14F-4D97-AF65-F5344CB8AC3E}">
        <p14:creationId xmlns:p14="http://schemas.microsoft.com/office/powerpoint/2010/main" val="4055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a:t>
            </a:fld>
            <a:endParaRPr lang="en-US"/>
          </a:p>
        </p:txBody>
      </p:sp>
    </p:spTree>
    <p:extLst>
      <p:ext uri="{BB962C8B-B14F-4D97-AF65-F5344CB8AC3E}">
        <p14:creationId xmlns:p14="http://schemas.microsoft.com/office/powerpoint/2010/main" val="173324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10</a:t>
            </a:fld>
            <a:endParaRPr lang="en-US"/>
          </a:p>
        </p:txBody>
      </p:sp>
    </p:spTree>
    <p:extLst>
      <p:ext uri="{BB962C8B-B14F-4D97-AF65-F5344CB8AC3E}">
        <p14:creationId xmlns:p14="http://schemas.microsoft.com/office/powerpoint/2010/main" val="415710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4DCB50C-C2DD-4697-A491-250BEBEF86DC}" type="slidenum">
              <a:rPr lang="en-US" smtClean="0"/>
              <a:t>11</a:t>
            </a:fld>
            <a:endParaRPr lang="en-US"/>
          </a:p>
        </p:txBody>
      </p:sp>
    </p:spTree>
    <p:extLst>
      <p:ext uri="{BB962C8B-B14F-4D97-AF65-F5344CB8AC3E}">
        <p14:creationId xmlns:p14="http://schemas.microsoft.com/office/powerpoint/2010/main" val="408900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12</a:t>
            </a:fld>
            <a:endParaRPr lang="en-US"/>
          </a:p>
        </p:txBody>
      </p:sp>
    </p:spTree>
    <p:extLst>
      <p:ext uri="{BB962C8B-B14F-4D97-AF65-F5344CB8AC3E}">
        <p14:creationId xmlns:p14="http://schemas.microsoft.com/office/powerpoint/2010/main" val="212665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4DCB50C-C2DD-4697-A491-250BEBEF86DC}" type="slidenum">
              <a:rPr lang="en-US" smtClean="0"/>
              <a:t>13</a:t>
            </a:fld>
            <a:endParaRPr lang="en-US"/>
          </a:p>
        </p:txBody>
      </p:sp>
    </p:spTree>
    <p:extLst>
      <p:ext uri="{BB962C8B-B14F-4D97-AF65-F5344CB8AC3E}">
        <p14:creationId xmlns:p14="http://schemas.microsoft.com/office/powerpoint/2010/main" val="1374210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14</a:t>
            </a:fld>
            <a:endParaRPr lang="en-US"/>
          </a:p>
        </p:txBody>
      </p:sp>
    </p:spTree>
    <p:extLst>
      <p:ext uri="{BB962C8B-B14F-4D97-AF65-F5344CB8AC3E}">
        <p14:creationId xmlns:p14="http://schemas.microsoft.com/office/powerpoint/2010/main" val="2566042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15</a:t>
            </a:fld>
            <a:endParaRPr lang="en-US"/>
          </a:p>
        </p:txBody>
      </p:sp>
    </p:spTree>
    <p:extLst>
      <p:ext uri="{BB962C8B-B14F-4D97-AF65-F5344CB8AC3E}">
        <p14:creationId xmlns:p14="http://schemas.microsoft.com/office/powerpoint/2010/main" val="146823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16</a:t>
            </a:fld>
            <a:endParaRPr lang="en-US"/>
          </a:p>
        </p:txBody>
      </p:sp>
    </p:spTree>
    <p:extLst>
      <p:ext uri="{BB962C8B-B14F-4D97-AF65-F5344CB8AC3E}">
        <p14:creationId xmlns:p14="http://schemas.microsoft.com/office/powerpoint/2010/main" val="57059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17</a:t>
            </a:fld>
            <a:endParaRPr lang="en-US"/>
          </a:p>
        </p:txBody>
      </p:sp>
    </p:spTree>
    <p:extLst>
      <p:ext uri="{BB962C8B-B14F-4D97-AF65-F5344CB8AC3E}">
        <p14:creationId xmlns:p14="http://schemas.microsoft.com/office/powerpoint/2010/main" val="266910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18</a:t>
            </a:fld>
            <a:endParaRPr lang="en-US"/>
          </a:p>
        </p:txBody>
      </p:sp>
    </p:spTree>
    <p:extLst>
      <p:ext uri="{BB962C8B-B14F-4D97-AF65-F5344CB8AC3E}">
        <p14:creationId xmlns:p14="http://schemas.microsoft.com/office/powerpoint/2010/main" val="6621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4DCB50C-C2DD-4697-A491-250BEBEF86DC}" type="slidenum">
              <a:rPr lang="en-US" smtClean="0"/>
              <a:t>19</a:t>
            </a:fld>
            <a:endParaRPr lang="en-US"/>
          </a:p>
        </p:txBody>
      </p:sp>
    </p:spTree>
    <p:extLst>
      <p:ext uri="{BB962C8B-B14F-4D97-AF65-F5344CB8AC3E}">
        <p14:creationId xmlns:p14="http://schemas.microsoft.com/office/powerpoint/2010/main" val="284383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CB50C-C2DD-4697-A491-250BEBEF86DC}" type="slidenum">
              <a:rPr lang="en-US" smtClean="0"/>
              <a:t>2</a:t>
            </a:fld>
            <a:endParaRPr lang="en-US"/>
          </a:p>
        </p:txBody>
      </p:sp>
    </p:spTree>
    <p:extLst>
      <p:ext uri="{BB962C8B-B14F-4D97-AF65-F5344CB8AC3E}">
        <p14:creationId xmlns:p14="http://schemas.microsoft.com/office/powerpoint/2010/main" val="614601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A4DCB50C-C2DD-4697-A491-250BEBEF86DC}" type="slidenum">
              <a:rPr lang="en-US" smtClean="0"/>
              <a:t>20</a:t>
            </a:fld>
            <a:endParaRPr lang="en-US"/>
          </a:p>
        </p:txBody>
      </p:sp>
    </p:spTree>
    <p:extLst>
      <p:ext uri="{BB962C8B-B14F-4D97-AF65-F5344CB8AC3E}">
        <p14:creationId xmlns:p14="http://schemas.microsoft.com/office/powerpoint/2010/main" val="2924191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A4DCB50C-C2DD-4697-A491-250BEBEF86DC}" type="slidenum">
              <a:rPr lang="en-US" smtClean="0"/>
              <a:t>21</a:t>
            </a:fld>
            <a:endParaRPr lang="en-US"/>
          </a:p>
        </p:txBody>
      </p:sp>
    </p:spTree>
    <p:extLst>
      <p:ext uri="{BB962C8B-B14F-4D97-AF65-F5344CB8AC3E}">
        <p14:creationId xmlns:p14="http://schemas.microsoft.com/office/powerpoint/2010/main" val="3273878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22</a:t>
            </a:fld>
            <a:endParaRPr lang="en-US"/>
          </a:p>
        </p:txBody>
      </p:sp>
    </p:spTree>
    <p:extLst>
      <p:ext uri="{BB962C8B-B14F-4D97-AF65-F5344CB8AC3E}">
        <p14:creationId xmlns:p14="http://schemas.microsoft.com/office/powerpoint/2010/main" val="4202575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23</a:t>
            </a:fld>
            <a:endParaRPr lang="en-US"/>
          </a:p>
        </p:txBody>
      </p:sp>
    </p:spTree>
    <p:extLst>
      <p:ext uri="{BB962C8B-B14F-4D97-AF65-F5344CB8AC3E}">
        <p14:creationId xmlns:p14="http://schemas.microsoft.com/office/powerpoint/2010/main" val="2814567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fld id="{A4DCB50C-C2DD-4697-A491-250BEBEF86DC}" type="slidenum">
              <a:rPr lang="en-US" smtClean="0"/>
              <a:t>24</a:t>
            </a:fld>
            <a:endParaRPr lang="en-US"/>
          </a:p>
        </p:txBody>
      </p:sp>
    </p:spTree>
    <p:extLst>
      <p:ext uri="{BB962C8B-B14F-4D97-AF65-F5344CB8AC3E}">
        <p14:creationId xmlns:p14="http://schemas.microsoft.com/office/powerpoint/2010/main" val="835979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25</a:t>
            </a:fld>
            <a:endParaRPr lang="en-US"/>
          </a:p>
        </p:txBody>
      </p:sp>
    </p:spTree>
    <p:extLst>
      <p:ext uri="{BB962C8B-B14F-4D97-AF65-F5344CB8AC3E}">
        <p14:creationId xmlns:p14="http://schemas.microsoft.com/office/powerpoint/2010/main" val="1006263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26</a:t>
            </a:fld>
            <a:endParaRPr lang="en-US"/>
          </a:p>
        </p:txBody>
      </p:sp>
    </p:spTree>
    <p:extLst>
      <p:ext uri="{BB962C8B-B14F-4D97-AF65-F5344CB8AC3E}">
        <p14:creationId xmlns:p14="http://schemas.microsoft.com/office/powerpoint/2010/main" val="2098949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CB50C-C2DD-4697-A491-250BEBEF86DC}" type="slidenum">
              <a:rPr lang="en-US" smtClean="0"/>
              <a:t>27</a:t>
            </a:fld>
            <a:endParaRPr lang="en-US"/>
          </a:p>
        </p:txBody>
      </p:sp>
    </p:spTree>
    <p:extLst>
      <p:ext uri="{BB962C8B-B14F-4D97-AF65-F5344CB8AC3E}">
        <p14:creationId xmlns:p14="http://schemas.microsoft.com/office/powerpoint/2010/main" val="11448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3</a:t>
            </a:fld>
            <a:endParaRPr lang="en-US"/>
          </a:p>
        </p:txBody>
      </p:sp>
    </p:spTree>
    <p:extLst>
      <p:ext uri="{BB962C8B-B14F-4D97-AF65-F5344CB8AC3E}">
        <p14:creationId xmlns:p14="http://schemas.microsoft.com/office/powerpoint/2010/main" val="27519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4DCB50C-C2DD-4697-A491-250BEBEF86DC}" type="slidenum">
              <a:rPr lang="en-US" smtClean="0"/>
              <a:t>4</a:t>
            </a:fld>
            <a:endParaRPr lang="en-US"/>
          </a:p>
        </p:txBody>
      </p:sp>
    </p:spTree>
    <p:extLst>
      <p:ext uri="{BB962C8B-B14F-4D97-AF65-F5344CB8AC3E}">
        <p14:creationId xmlns:p14="http://schemas.microsoft.com/office/powerpoint/2010/main" val="2350840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5</a:t>
            </a:fld>
            <a:endParaRPr lang="en-US"/>
          </a:p>
        </p:txBody>
      </p:sp>
    </p:spTree>
    <p:extLst>
      <p:ext uri="{BB962C8B-B14F-4D97-AF65-F5344CB8AC3E}">
        <p14:creationId xmlns:p14="http://schemas.microsoft.com/office/powerpoint/2010/main" val="4146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fld id="{A4DCB50C-C2DD-4697-A491-250BEBEF86DC}" type="slidenum">
              <a:rPr lang="en-US" smtClean="0"/>
              <a:t>6</a:t>
            </a:fld>
            <a:endParaRPr lang="en-US"/>
          </a:p>
        </p:txBody>
      </p:sp>
    </p:spTree>
    <p:extLst>
      <p:ext uri="{BB962C8B-B14F-4D97-AF65-F5344CB8AC3E}">
        <p14:creationId xmlns:p14="http://schemas.microsoft.com/office/powerpoint/2010/main" val="2339778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7</a:t>
            </a:fld>
            <a:endParaRPr lang="en-US"/>
          </a:p>
        </p:txBody>
      </p:sp>
    </p:spTree>
    <p:extLst>
      <p:ext uri="{BB962C8B-B14F-4D97-AF65-F5344CB8AC3E}">
        <p14:creationId xmlns:p14="http://schemas.microsoft.com/office/powerpoint/2010/main" val="2981469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A4DCB50C-C2DD-4697-A491-250BEBEF86DC}" type="slidenum">
              <a:rPr lang="en-US" smtClean="0"/>
              <a:t>8</a:t>
            </a:fld>
            <a:endParaRPr lang="en-US"/>
          </a:p>
        </p:txBody>
      </p:sp>
    </p:spTree>
    <p:extLst>
      <p:ext uri="{BB962C8B-B14F-4D97-AF65-F5344CB8AC3E}">
        <p14:creationId xmlns:p14="http://schemas.microsoft.com/office/powerpoint/2010/main" val="211140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CB50C-C2DD-4697-A491-250BEBEF86DC}" type="slidenum">
              <a:rPr lang="en-US" smtClean="0"/>
              <a:t>9</a:t>
            </a:fld>
            <a:endParaRPr lang="en-US"/>
          </a:p>
        </p:txBody>
      </p:sp>
    </p:spTree>
    <p:extLst>
      <p:ext uri="{BB962C8B-B14F-4D97-AF65-F5344CB8AC3E}">
        <p14:creationId xmlns:p14="http://schemas.microsoft.com/office/powerpoint/2010/main" val="339980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A380DB-54DF-4C63-8C07-36F5F1DA79C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336704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380DB-54DF-4C63-8C07-36F5F1DA79C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3467783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380DB-54DF-4C63-8C07-36F5F1DA79C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323461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380DB-54DF-4C63-8C07-36F5F1DA79C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213755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A380DB-54DF-4C63-8C07-36F5F1DA79CF}"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342116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A380DB-54DF-4C63-8C07-36F5F1DA79CF}"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80357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A380DB-54DF-4C63-8C07-36F5F1DA79CF}"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148533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A380DB-54DF-4C63-8C07-36F5F1DA79CF}"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126498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380DB-54DF-4C63-8C07-36F5F1DA79CF}"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85403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380DB-54DF-4C63-8C07-36F5F1DA79CF}"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700039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380DB-54DF-4C63-8C07-36F5F1DA79CF}"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B5B0BA-B8C7-4959-BE05-29163295537E}" type="slidenum">
              <a:rPr lang="en-US" smtClean="0"/>
              <a:t>‹#›</a:t>
            </a:fld>
            <a:endParaRPr lang="en-US"/>
          </a:p>
        </p:txBody>
      </p:sp>
    </p:spTree>
    <p:extLst>
      <p:ext uri="{BB962C8B-B14F-4D97-AF65-F5344CB8AC3E}">
        <p14:creationId xmlns:p14="http://schemas.microsoft.com/office/powerpoint/2010/main" val="49994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380DB-54DF-4C63-8C07-36F5F1DA79CF}" type="datetimeFigureOut">
              <a:rPr lang="en-US" smtClean="0"/>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5B0BA-B8C7-4959-BE05-29163295537E}" type="slidenum">
              <a:rPr lang="en-US" smtClean="0"/>
              <a:t>‹#›</a:t>
            </a:fld>
            <a:endParaRPr lang="en-US"/>
          </a:p>
        </p:txBody>
      </p:sp>
    </p:spTree>
    <p:extLst>
      <p:ext uri="{BB962C8B-B14F-4D97-AF65-F5344CB8AC3E}">
        <p14:creationId xmlns:p14="http://schemas.microsoft.com/office/powerpoint/2010/main" val="84669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COMMON\45 Dept. Logos and Branded Templates\City of Concord\Final Concord logo-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905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62200" y="2971800"/>
            <a:ext cx="4952999" cy="2212080"/>
          </a:xfrm>
          <a:prstGeom prst="rect">
            <a:avLst/>
          </a:prstGeom>
        </p:spPr>
        <p:txBody>
          <a:bodyPr wrap="square">
            <a:spAutoFit/>
          </a:bodyPr>
          <a:lstStyle/>
          <a:p>
            <a:pPr algn="ctr">
              <a:lnSpc>
                <a:spcPct val="150000"/>
              </a:lnSpc>
            </a:pPr>
            <a:r>
              <a:rPr lang="en-US" sz="3200" dirty="0">
                <a:solidFill>
                  <a:schemeClr val="accent2">
                    <a:lumMod val="75000"/>
                  </a:schemeClr>
                </a:solidFill>
                <a:latin typeface="Century Schoolbook" panose="02040604050505020304" pitchFamily="18" charset="0"/>
              </a:rPr>
              <a:t>City of Concord</a:t>
            </a:r>
          </a:p>
          <a:p>
            <a:pPr algn="ctr">
              <a:lnSpc>
                <a:spcPct val="150000"/>
              </a:lnSpc>
            </a:pPr>
            <a:r>
              <a:rPr lang="en-US" sz="3200" b="1" dirty="0">
                <a:solidFill>
                  <a:schemeClr val="accent2">
                    <a:lumMod val="75000"/>
                  </a:schemeClr>
                </a:solidFill>
                <a:latin typeface="Century Schoolbook" panose="02040604050505020304" pitchFamily="18" charset="0"/>
              </a:rPr>
              <a:t>FISCAL YEAR 2023</a:t>
            </a:r>
            <a:br>
              <a:rPr lang="en-US" sz="3200" b="1" dirty="0">
                <a:solidFill>
                  <a:schemeClr val="accent2">
                    <a:lumMod val="75000"/>
                  </a:schemeClr>
                </a:solidFill>
                <a:latin typeface="Century Schoolbook" panose="02040604050505020304" pitchFamily="18" charset="0"/>
              </a:rPr>
            </a:br>
            <a:r>
              <a:rPr lang="en-US" sz="3200" dirty="0">
                <a:solidFill>
                  <a:schemeClr val="accent2">
                    <a:lumMod val="75000"/>
                  </a:schemeClr>
                </a:solidFill>
                <a:latin typeface="Century Schoolbook" panose="02040604050505020304" pitchFamily="18" charset="0"/>
              </a:rPr>
              <a:t>Budget Presentation</a:t>
            </a:r>
          </a:p>
        </p:txBody>
      </p:sp>
    </p:spTree>
    <p:extLst>
      <p:ext uri="{BB962C8B-B14F-4D97-AF65-F5344CB8AC3E}">
        <p14:creationId xmlns:p14="http://schemas.microsoft.com/office/powerpoint/2010/main" val="365117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78B71-0067-4BA1-89E0-CF5F5DC08470}"/>
              </a:ext>
            </a:extLst>
          </p:cNvPr>
          <p:cNvPicPr>
            <a:picLocks noChangeAspect="1"/>
          </p:cNvPicPr>
          <p:nvPr/>
        </p:nvPicPr>
        <p:blipFill>
          <a:blip r:embed="rId3"/>
          <a:stretch>
            <a:fillRect/>
          </a:stretch>
        </p:blipFill>
        <p:spPr>
          <a:xfrm>
            <a:off x="158870" y="1028700"/>
            <a:ext cx="8826260" cy="4800600"/>
          </a:xfrm>
          <a:prstGeom prst="rect">
            <a:avLst/>
          </a:prstGeom>
        </p:spPr>
      </p:pic>
    </p:spTree>
    <p:extLst>
      <p:ext uri="{BB962C8B-B14F-4D97-AF65-F5344CB8AC3E}">
        <p14:creationId xmlns:p14="http://schemas.microsoft.com/office/powerpoint/2010/main" val="2596530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84775"/>
          </a:xfrm>
          <a:prstGeom prst="rect">
            <a:avLst/>
          </a:prstGeom>
        </p:spPr>
        <p:txBody>
          <a:bodyPr wrap="square">
            <a:spAutoFit/>
          </a:bodyPr>
          <a:lstStyle/>
          <a:p>
            <a:pPr algn="ctr"/>
            <a:r>
              <a:rPr lang="en-US" sz="3200" b="1" dirty="0">
                <a:latin typeface="Century Schoolbook" panose="02040604050505020304" pitchFamily="18" charset="0"/>
              </a:rPr>
              <a:t>TOTAL BUDGET OVERVIEW</a:t>
            </a:r>
            <a:endParaRPr lang="en-US" sz="3200" dirty="0"/>
          </a:p>
        </p:txBody>
      </p:sp>
      <p:pic>
        <p:nvPicPr>
          <p:cNvPr id="3" name="Picture 2">
            <a:extLst>
              <a:ext uri="{FF2B5EF4-FFF2-40B4-BE49-F238E27FC236}">
                <a16:creationId xmlns:a16="http://schemas.microsoft.com/office/drawing/2014/main" id="{CACF5206-56D2-4E88-A358-B10B526B8A21}"/>
              </a:ext>
            </a:extLst>
          </p:cNvPr>
          <p:cNvPicPr>
            <a:picLocks noChangeAspect="1"/>
          </p:cNvPicPr>
          <p:nvPr/>
        </p:nvPicPr>
        <p:blipFill>
          <a:blip r:embed="rId3"/>
          <a:stretch>
            <a:fillRect/>
          </a:stretch>
        </p:blipFill>
        <p:spPr>
          <a:xfrm>
            <a:off x="504825" y="1028432"/>
            <a:ext cx="6962775" cy="5772418"/>
          </a:xfrm>
          <a:prstGeom prst="rect">
            <a:avLst/>
          </a:prstGeom>
        </p:spPr>
      </p:pic>
    </p:spTree>
    <p:extLst>
      <p:ext uri="{BB962C8B-B14F-4D97-AF65-F5344CB8AC3E}">
        <p14:creationId xmlns:p14="http://schemas.microsoft.com/office/powerpoint/2010/main" val="339274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382000" cy="584775"/>
          </a:xfrm>
          <a:prstGeom prst="rect">
            <a:avLst/>
          </a:prstGeom>
        </p:spPr>
        <p:txBody>
          <a:bodyPr wrap="square">
            <a:spAutoFit/>
          </a:bodyPr>
          <a:lstStyle/>
          <a:p>
            <a:pPr algn="ctr"/>
            <a:r>
              <a:rPr lang="en-US" sz="3200" b="1" dirty="0">
                <a:latin typeface="Century Schoolbook" panose="02040604050505020304" pitchFamily="18" charset="0"/>
              </a:rPr>
              <a:t>PROPERTY TAX RATES</a:t>
            </a:r>
            <a:endParaRPr lang="en-US" sz="3200" dirty="0"/>
          </a:p>
        </p:txBody>
      </p:sp>
      <p:pic>
        <p:nvPicPr>
          <p:cNvPr id="2" name="Picture 1">
            <a:extLst>
              <a:ext uri="{FF2B5EF4-FFF2-40B4-BE49-F238E27FC236}">
                <a16:creationId xmlns:a16="http://schemas.microsoft.com/office/drawing/2014/main" id="{78853CF1-66B0-4B1C-A095-2DE0CC5EFB75}"/>
              </a:ext>
            </a:extLst>
          </p:cNvPr>
          <p:cNvPicPr>
            <a:picLocks noChangeAspect="1"/>
          </p:cNvPicPr>
          <p:nvPr/>
        </p:nvPicPr>
        <p:blipFill>
          <a:blip r:embed="rId3"/>
          <a:stretch>
            <a:fillRect/>
          </a:stretch>
        </p:blipFill>
        <p:spPr>
          <a:xfrm>
            <a:off x="2419348" y="990896"/>
            <a:ext cx="4057652" cy="2886075"/>
          </a:xfrm>
          <a:prstGeom prst="rect">
            <a:avLst/>
          </a:prstGeom>
        </p:spPr>
      </p:pic>
      <p:pic>
        <p:nvPicPr>
          <p:cNvPr id="4" name="Picture 3">
            <a:extLst>
              <a:ext uri="{FF2B5EF4-FFF2-40B4-BE49-F238E27FC236}">
                <a16:creationId xmlns:a16="http://schemas.microsoft.com/office/drawing/2014/main" id="{46F77EF6-8FCF-4C82-BC87-DEA1BD09B031}"/>
              </a:ext>
            </a:extLst>
          </p:cNvPr>
          <p:cNvPicPr>
            <a:picLocks noChangeAspect="1"/>
          </p:cNvPicPr>
          <p:nvPr/>
        </p:nvPicPr>
        <p:blipFill>
          <a:blip r:embed="rId4"/>
          <a:stretch>
            <a:fillRect/>
          </a:stretch>
        </p:blipFill>
        <p:spPr>
          <a:xfrm>
            <a:off x="2714623" y="3760386"/>
            <a:ext cx="3714750" cy="3105150"/>
          </a:xfrm>
          <a:prstGeom prst="rect">
            <a:avLst/>
          </a:prstGeom>
        </p:spPr>
      </p:pic>
    </p:spTree>
    <p:extLst>
      <p:ext uri="{BB962C8B-B14F-4D97-AF65-F5344CB8AC3E}">
        <p14:creationId xmlns:p14="http://schemas.microsoft.com/office/powerpoint/2010/main" val="363340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AD30B7-F989-45A6-A715-1D220D78FF2F}"/>
              </a:ext>
            </a:extLst>
          </p:cNvPr>
          <p:cNvSpPr/>
          <p:nvPr/>
        </p:nvSpPr>
        <p:spPr>
          <a:xfrm>
            <a:off x="381000" y="381000"/>
            <a:ext cx="8382000" cy="584775"/>
          </a:xfrm>
          <a:prstGeom prst="rect">
            <a:avLst/>
          </a:prstGeom>
        </p:spPr>
        <p:txBody>
          <a:bodyPr wrap="square">
            <a:spAutoFit/>
          </a:bodyPr>
          <a:lstStyle/>
          <a:p>
            <a:pPr algn="ctr"/>
            <a:r>
              <a:rPr lang="en-US" sz="3200" b="1" dirty="0">
                <a:latin typeface="Century Schoolbook" panose="02040604050505020304" pitchFamily="18" charset="0"/>
              </a:rPr>
              <a:t>TAX RATE IMPACT</a:t>
            </a:r>
            <a:endParaRPr lang="en-US" sz="3200" dirty="0"/>
          </a:p>
        </p:txBody>
      </p:sp>
      <p:pic>
        <p:nvPicPr>
          <p:cNvPr id="3" name="Picture 2">
            <a:extLst>
              <a:ext uri="{FF2B5EF4-FFF2-40B4-BE49-F238E27FC236}">
                <a16:creationId xmlns:a16="http://schemas.microsoft.com/office/drawing/2014/main" id="{A1FDB9D5-8F0B-4307-ACDE-0DBBF5628785}"/>
              </a:ext>
            </a:extLst>
          </p:cNvPr>
          <p:cNvPicPr>
            <a:picLocks noChangeAspect="1"/>
          </p:cNvPicPr>
          <p:nvPr/>
        </p:nvPicPr>
        <p:blipFill>
          <a:blip r:embed="rId3"/>
          <a:stretch>
            <a:fillRect/>
          </a:stretch>
        </p:blipFill>
        <p:spPr>
          <a:xfrm>
            <a:off x="1066800" y="1593786"/>
            <a:ext cx="7143689" cy="3740214"/>
          </a:xfrm>
          <a:prstGeom prst="rect">
            <a:avLst/>
          </a:prstGeom>
        </p:spPr>
      </p:pic>
    </p:spTree>
    <p:extLst>
      <p:ext uri="{BB962C8B-B14F-4D97-AF65-F5344CB8AC3E}">
        <p14:creationId xmlns:p14="http://schemas.microsoft.com/office/powerpoint/2010/main" val="2157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C8A6DA-95BB-4ECC-A889-009A1FB29ED2}"/>
              </a:ext>
            </a:extLst>
          </p:cNvPr>
          <p:cNvPicPr>
            <a:picLocks noChangeAspect="1"/>
          </p:cNvPicPr>
          <p:nvPr/>
        </p:nvPicPr>
        <p:blipFill>
          <a:blip r:embed="rId3"/>
          <a:stretch>
            <a:fillRect/>
          </a:stretch>
        </p:blipFill>
        <p:spPr>
          <a:xfrm>
            <a:off x="210632" y="297779"/>
            <a:ext cx="8399968" cy="5561754"/>
          </a:xfrm>
          <a:prstGeom prst="rect">
            <a:avLst/>
          </a:prstGeom>
        </p:spPr>
      </p:pic>
    </p:spTree>
    <p:extLst>
      <p:ext uri="{BB962C8B-B14F-4D97-AF65-F5344CB8AC3E}">
        <p14:creationId xmlns:p14="http://schemas.microsoft.com/office/powerpoint/2010/main" val="170889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69560197"/>
              </p:ext>
            </p:extLst>
          </p:nvPr>
        </p:nvGraphicFramePr>
        <p:xfrm>
          <a:off x="1676400" y="2209800"/>
          <a:ext cx="56388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81000" y="381000"/>
            <a:ext cx="8382000" cy="584775"/>
          </a:xfrm>
          <a:prstGeom prst="rect">
            <a:avLst/>
          </a:prstGeom>
        </p:spPr>
        <p:txBody>
          <a:bodyPr wrap="square">
            <a:spAutoFit/>
          </a:bodyPr>
          <a:lstStyle/>
          <a:p>
            <a:pPr algn="ctr"/>
            <a:r>
              <a:rPr lang="en-US" sz="3200" b="1" dirty="0">
                <a:latin typeface="Century Schoolbook" panose="02040604050505020304" pitchFamily="18" charset="0"/>
              </a:rPr>
              <a:t>GENERAL FUND OVERVIEW</a:t>
            </a:r>
            <a:endParaRPr lang="en-US" sz="3200" dirty="0"/>
          </a:p>
        </p:txBody>
      </p:sp>
      <p:sp>
        <p:nvSpPr>
          <p:cNvPr id="5" name="Rectangle 4"/>
          <p:cNvSpPr/>
          <p:nvPr/>
        </p:nvSpPr>
        <p:spPr>
          <a:xfrm>
            <a:off x="533400" y="1443335"/>
            <a:ext cx="8382000" cy="461665"/>
          </a:xfrm>
          <a:prstGeom prst="rect">
            <a:avLst/>
          </a:prstGeom>
        </p:spPr>
        <p:txBody>
          <a:bodyPr wrap="square">
            <a:spAutoFit/>
          </a:bodyPr>
          <a:lstStyle/>
          <a:p>
            <a:pPr algn="ctr"/>
            <a:r>
              <a:rPr lang="en-US" sz="2400" b="1" dirty="0">
                <a:latin typeface="Century Schoolbook" panose="02040604050505020304" pitchFamily="18" charset="0"/>
              </a:rPr>
              <a:t>General Fund Expenses by Function</a:t>
            </a:r>
            <a:endParaRPr lang="en-US" sz="2400" dirty="0"/>
          </a:p>
        </p:txBody>
      </p:sp>
    </p:spTree>
    <p:extLst>
      <p:ext uri="{BB962C8B-B14F-4D97-AF65-F5344CB8AC3E}">
        <p14:creationId xmlns:p14="http://schemas.microsoft.com/office/powerpoint/2010/main" val="413194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72639503"/>
              </p:ext>
            </p:extLst>
          </p:nvPr>
        </p:nvGraphicFramePr>
        <p:xfrm>
          <a:off x="381000" y="1676400"/>
          <a:ext cx="7620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81000" y="381000"/>
            <a:ext cx="8382000" cy="584775"/>
          </a:xfrm>
          <a:prstGeom prst="rect">
            <a:avLst/>
          </a:prstGeom>
        </p:spPr>
        <p:txBody>
          <a:bodyPr wrap="square">
            <a:spAutoFit/>
          </a:bodyPr>
          <a:lstStyle/>
          <a:p>
            <a:pPr algn="ctr"/>
            <a:r>
              <a:rPr lang="en-US" sz="3200" b="1" dirty="0">
                <a:latin typeface="Century Schoolbook" panose="02040604050505020304" pitchFamily="18" charset="0"/>
              </a:rPr>
              <a:t>GENERAL FUND OVERVIEW</a:t>
            </a:r>
            <a:endParaRPr lang="en-US" sz="3200" dirty="0"/>
          </a:p>
        </p:txBody>
      </p:sp>
      <p:sp>
        <p:nvSpPr>
          <p:cNvPr id="5" name="Rectangle 4"/>
          <p:cNvSpPr/>
          <p:nvPr/>
        </p:nvSpPr>
        <p:spPr>
          <a:xfrm>
            <a:off x="533400" y="1214735"/>
            <a:ext cx="8382000" cy="461665"/>
          </a:xfrm>
          <a:prstGeom prst="rect">
            <a:avLst/>
          </a:prstGeom>
        </p:spPr>
        <p:txBody>
          <a:bodyPr wrap="square">
            <a:spAutoFit/>
          </a:bodyPr>
          <a:lstStyle/>
          <a:p>
            <a:pPr algn="ctr"/>
            <a:r>
              <a:rPr lang="en-US" sz="2400" b="1" dirty="0">
                <a:latin typeface="Century Schoolbook" panose="02040604050505020304" pitchFamily="18" charset="0"/>
              </a:rPr>
              <a:t>General Fund Expenses by Classification</a:t>
            </a:r>
            <a:endParaRPr lang="en-US" sz="2400" dirty="0"/>
          </a:p>
        </p:txBody>
      </p:sp>
    </p:spTree>
    <p:extLst>
      <p:ext uri="{BB962C8B-B14F-4D97-AF65-F5344CB8AC3E}">
        <p14:creationId xmlns:p14="http://schemas.microsoft.com/office/powerpoint/2010/main" val="2496739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35803"/>
            <a:ext cx="8382000" cy="892552"/>
          </a:xfrm>
          <a:prstGeom prst="rect">
            <a:avLst/>
          </a:prstGeom>
        </p:spPr>
        <p:txBody>
          <a:bodyPr wrap="square">
            <a:spAutoFit/>
          </a:bodyPr>
          <a:lstStyle/>
          <a:p>
            <a:pPr algn="ctr"/>
            <a:r>
              <a:rPr lang="en-US" sz="2600" b="1" dirty="0">
                <a:latin typeface="Century Schoolbook" panose="02040604050505020304" pitchFamily="18" charset="0"/>
              </a:rPr>
              <a:t>BUDGET TO BUDGET GENERAL FUND COMPARISON – FY22 to FY23</a:t>
            </a:r>
            <a:endParaRPr lang="en-US" sz="2600" dirty="0"/>
          </a:p>
        </p:txBody>
      </p:sp>
      <p:sp>
        <p:nvSpPr>
          <p:cNvPr id="6" name="Rectangle 5"/>
          <p:cNvSpPr/>
          <p:nvPr/>
        </p:nvSpPr>
        <p:spPr>
          <a:xfrm>
            <a:off x="381000" y="1219200"/>
            <a:ext cx="8382000" cy="461665"/>
          </a:xfrm>
          <a:prstGeom prst="rect">
            <a:avLst/>
          </a:prstGeom>
        </p:spPr>
        <p:txBody>
          <a:bodyPr wrap="square">
            <a:spAutoFit/>
          </a:bodyPr>
          <a:lstStyle/>
          <a:p>
            <a:pPr algn="ctr"/>
            <a:r>
              <a:rPr lang="en-US" sz="2400" b="1" dirty="0">
                <a:latin typeface="Century Schoolbook" panose="02040604050505020304" pitchFamily="18" charset="0"/>
              </a:rPr>
              <a:t>Notable Budget Increases / Decreases:</a:t>
            </a:r>
            <a:endParaRPr lang="en-US" sz="2400" dirty="0"/>
          </a:p>
        </p:txBody>
      </p:sp>
      <p:pic>
        <p:nvPicPr>
          <p:cNvPr id="2" name="Picture 1">
            <a:extLst>
              <a:ext uri="{FF2B5EF4-FFF2-40B4-BE49-F238E27FC236}">
                <a16:creationId xmlns:a16="http://schemas.microsoft.com/office/drawing/2014/main" id="{948F0B68-42D6-415A-A3A3-959EB403AFEA}"/>
              </a:ext>
            </a:extLst>
          </p:cNvPr>
          <p:cNvPicPr>
            <a:picLocks noChangeAspect="1"/>
          </p:cNvPicPr>
          <p:nvPr/>
        </p:nvPicPr>
        <p:blipFill rotWithShape="1">
          <a:blip r:embed="rId3"/>
          <a:srcRect l="56621" b="27419"/>
          <a:stretch/>
        </p:blipFill>
        <p:spPr>
          <a:xfrm>
            <a:off x="3419665" y="2046347"/>
            <a:ext cx="2304670" cy="4430653"/>
          </a:xfrm>
          <a:prstGeom prst="rect">
            <a:avLst/>
          </a:prstGeom>
        </p:spPr>
      </p:pic>
      <p:pic>
        <p:nvPicPr>
          <p:cNvPr id="7" name="Picture 6">
            <a:extLst>
              <a:ext uri="{FF2B5EF4-FFF2-40B4-BE49-F238E27FC236}">
                <a16:creationId xmlns:a16="http://schemas.microsoft.com/office/drawing/2014/main" id="{FEA59458-8433-4EF8-B19B-4BE2EA2C7470}"/>
              </a:ext>
            </a:extLst>
          </p:cNvPr>
          <p:cNvPicPr>
            <a:picLocks noChangeAspect="1"/>
          </p:cNvPicPr>
          <p:nvPr/>
        </p:nvPicPr>
        <p:blipFill rotWithShape="1">
          <a:blip r:embed="rId3"/>
          <a:srcRect r="42162" b="26847"/>
          <a:stretch/>
        </p:blipFill>
        <p:spPr>
          <a:xfrm>
            <a:off x="600530" y="2202070"/>
            <a:ext cx="2834568" cy="4119206"/>
          </a:xfrm>
          <a:prstGeom prst="rect">
            <a:avLst/>
          </a:prstGeom>
        </p:spPr>
      </p:pic>
      <p:pic>
        <p:nvPicPr>
          <p:cNvPr id="8" name="Picture 7">
            <a:extLst>
              <a:ext uri="{FF2B5EF4-FFF2-40B4-BE49-F238E27FC236}">
                <a16:creationId xmlns:a16="http://schemas.microsoft.com/office/drawing/2014/main" id="{6F336DE7-2E99-42BC-9D3D-012C918B4C5F}"/>
              </a:ext>
            </a:extLst>
          </p:cNvPr>
          <p:cNvPicPr>
            <a:picLocks noChangeAspect="1"/>
          </p:cNvPicPr>
          <p:nvPr/>
        </p:nvPicPr>
        <p:blipFill rotWithShape="1">
          <a:blip r:embed="rId3"/>
          <a:srcRect l="17455" t="72581" r="20898"/>
          <a:stretch/>
        </p:blipFill>
        <p:spPr>
          <a:xfrm>
            <a:off x="5867401" y="3521805"/>
            <a:ext cx="2895600" cy="1479735"/>
          </a:xfrm>
          <a:prstGeom prst="rect">
            <a:avLst/>
          </a:prstGeom>
        </p:spPr>
      </p:pic>
    </p:spTree>
    <p:extLst>
      <p:ext uri="{BB962C8B-B14F-4D97-AF65-F5344CB8AC3E}">
        <p14:creationId xmlns:p14="http://schemas.microsoft.com/office/powerpoint/2010/main" val="1351621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1000"/>
            <a:ext cx="8382000" cy="1077218"/>
          </a:xfrm>
          <a:prstGeom prst="rect">
            <a:avLst/>
          </a:prstGeom>
        </p:spPr>
        <p:txBody>
          <a:bodyPr wrap="square">
            <a:spAutoFit/>
          </a:bodyPr>
          <a:lstStyle/>
          <a:p>
            <a:pPr algn="ctr"/>
            <a:r>
              <a:rPr lang="en-US" sz="3200" b="1" dirty="0">
                <a:latin typeface="Century Schoolbook" panose="02040604050505020304" pitchFamily="18" charset="0"/>
              </a:rPr>
              <a:t>NOTABLE ITEMS IN THE </a:t>
            </a:r>
            <a:br>
              <a:rPr lang="en-US" sz="3200" b="1" dirty="0">
                <a:latin typeface="Century Schoolbook" panose="02040604050505020304" pitchFamily="18" charset="0"/>
              </a:rPr>
            </a:br>
            <a:r>
              <a:rPr lang="en-US" sz="3200" b="1" dirty="0">
                <a:latin typeface="Century Schoolbook" panose="02040604050505020304" pitchFamily="18" charset="0"/>
              </a:rPr>
              <a:t>FY23 BUDGET</a:t>
            </a:r>
            <a:endParaRPr lang="en-US" sz="3200" dirty="0"/>
          </a:p>
        </p:txBody>
      </p:sp>
      <p:pic>
        <p:nvPicPr>
          <p:cNvPr id="2" name="Picture 1">
            <a:extLst>
              <a:ext uri="{FF2B5EF4-FFF2-40B4-BE49-F238E27FC236}">
                <a16:creationId xmlns:a16="http://schemas.microsoft.com/office/drawing/2014/main" id="{86A024EB-E0ED-4F7B-858B-32535243696B}"/>
              </a:ext>
            </a:extLst>
          </p:cNvPr>
          <p:cNvPicPr>
            <a:picLocks noChangeAspect="1"/>
          </p:cNvPicPr>
          <p:nvPr/>
        </p:nvPicPr>
        <p:blipFill rotWithShape="1">
          <a:blip r:embed="rId3"/>
          <a:srcRect l="46377" b="33836"/>
          <a:stretch/>
        </p:blipFill>
        <p:spPr>
          <a:xfrm>
            <a:off x="3352800" y="1738414"/>
            <a:ext cx="2963688" cy="4433786"/>
          </a:xfrm>
          <a:prstGeom prst="rect">
            <a:avLst/>
          </a:prstGeom>
        </p:spPr>
      </p:pic>
      <p:pic>
        <p:nvPicPr>
          <p:cNvPr id="4" name="Picture 3">
            <a:extLst>
              <a:ext uri="{FF2B5EF4-FFF2-40B4-BE49-F238E27FC236}">
                <a16:creationId xmlns:a16="http://schemas.microsoft.com/office/drawing/2014/main" id="{22DF3260-8E35-4D73-A484-C7FB59F5E877}"/>
              </a:ext>
            </a:extLst>
          </p:cNvPr>
          <p:cNvPicPr>
            <a:picLocks noChangeAspect="1"/>
          </p:cNvPicPr>
          <p:nvPr/>
        </p:nvPicPr>
        <p:blipFill rotWithShape="1">
          <a:blip r:embed="rId3"/>
          <a:srcRect r="50000" b="36384"/>
          <a:stretch/>
        </p:blipFill>
        <p:spPr>
          <a:xfrm>
            <a:off x="381000" y="1600200"/>
            <a:ext cx="2963688" cy="4572000"/>
          </a:xfrm>
          <a:prstGeom prst="rect">
            <a:avLst/>
          </a:prstGeom>
        </p:spPr>
      </p:pic>
      <p:pic>
        <p:nvPicPr>
          <p:cNvPr id="5" name="Picture 4">
            <a:extLst>
              <a:ext uri="{FF2B5EF4-FFF2-40B4-BE49-F238E27FC236}">
                <a16:creationId xmlns:a16="http://schemas.microsoft.com/office/drawing/2014/main" id="{B898129B-4D7E-4246-873F-24702A4B0E0D}"/>
              </a:ext>
            </a:extLst>
          </p:cNvPr>
          <p:cNvPicPr>
            <a:picLocks noChangeAspect="1"/>
          </p:cNvPicPr>
          <p:nvPr/>
        </p:nvPicPr>
        <p:blipFill rotWithShape="1">
          <a:blip r:embed="rId3"/>
          <a:srcRect l="49944" t="63259" r="5463" b="2778"/>
          <a:stretch/>
        </p:blipFill>
        <p:spPr>
          <a:xfrm>
            <a:off x="6324600" y="3886200"/>
            <a:ext cx="2475537" cy="2286000"/>
          </a:xfrm>
          <a:prstGeom prst="rect">
            <a:avLst/>
          </a:prstGeom>
        </p:spPr>
      </p:pic>
      <p:pic>
        <p:nvPicPr>
          <p:cNvPr id="6" name="Picture 5">
            <a:extLst>
              <a:ext uri="{FF2B5EF4-FFF2-40B4-BE49-F238E27FC236}">
                <a16:creationId xmlns:a16="http://schemas.microsoft.com/office/drawing/2014/main" id="{0C3BE34B-EA38-4197-9827-DB9915640988}"/>
              </a:ext>
            </a:extLst>
          </p:cNvPr>
          <p:cNvPicPr>
            <a:picLocks noChangeAspect="1"/>
          </p:cNvPicPr>
          <p:nvPr/>
        </p:nvPicPr>
        <p:blipFill rotWithShape="1">
          <a:blip r:embed="rId3"/>
          <a:srcRect t="63259" r="55407"/>
          <a:stretch/>
        </p:blipFill>
        <p:spPr>
          <a:xfrm>
            <a:off x="6214308" y="1458218"/>
            <a:ext cx="2475536" cy="2473020"/>
          </a:xfrm>
          <a:prstGeom prst="rect">
            <a:avLst/>
          </a:prstGeom>
        </p:spPr>
      </p:pic>
    </p:spTree>
    <p:extLst>
      <p:ext uri="{BB962C8B-B14F-4D97-AF65-F5344CB8AC3E}">
        <p14:creationId xmlns:p14="http://schemas.microsoft.com/office/powerpoint/2010/main" val="270953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1000"/>
            <a:ext cx="8382000" cy="1077218"/>
          </a:xfrm>
          <a:prstGeom prst="rect">
            <a:avLst/>
          </a:prstGeom>
        </p:spPr>
        <p:txBody>
          <a:bodyPr wrap="square">
            <a:spAutoFit/>
          </a:bodyPr>
          <a:lstStyle/>
          <a:p>
            <a:pPr algn="ctr"/>
            <a:r>
              <a:rPr lang="en-US" sz="3200" b="1" dirty="0">
                <a:latin typeface="Century Schoolbook" panose="02040604050505020304" pitchFamily="18" charset="0"/>
              </a:rPr>
              <a:t>NOTABLE ITEMS IN THE </a:t>
            </a:r>
            <a:br>
              <a:rPr lang="en-US" sz="3200" b="1" dirty="0">
                <a:latin typeface="Century Schoolbook" panose="02040604050505020304" pitchFamily="18" charset="0"/>
              </a:rPr>
            </a:br>
            <a:r>
              <a:rPr lang="en-US" sz="3200" b="1" dirty="0">
                <a:latin typeface="Century Schoolbook" panose="02040604050505020304" pitchFamily="18" charset="0"/>
              </a:rPr>
              <a:t>FY23 BUDGET</a:t>
            </a:r>
            <a:endParaRPr lang="en-US" sz="3200" dirty="0"/>
          </a:p>
        </p:txBody>
      </p:sp>
      <p:pic>
        <p:nvPicPr>
          <p:cNvPr id="2" name="Picture 1">
            <a:extLst>
              <a:ext uri="{FF2B5EF4-FFF2-40B4-BE49-F238E27FC236}">
                <a16:creationId xmlns:a16="http://schemas.microsoft.com/office/drawing/2014/main" id="{7B133BA8-70F0-4BEA-8612-55E356E9EC10}"/>
              </a:ext>
            </a:extLst>
          </p:cNvPr>
          <p:cNvPicPr>
            <a:picLocks noChangeAspect="1"/>
          </p:cNvPicPr>
          <p:nvPr/>
        </p:nvPicPr>
        <p:blipFill rotWithShape="1">
          <a:blip r:embed="rId3"/>
          <a:srcRect l="53651" t="8804" r="3493" b="14161"/>
          <a:stretch/>
        </p:blipFill>
        <p:spPr>
          <a:xfrm>
            <a:off x="5257800" y="1752600"/>
            <a:ext cx="2285999" cy="4343400"/>
          </a:xfrm>
          <a:prstGeom prst="rect">
            <a:avLst/>
          </a:prstGeom>
        </p:spPr>
      </p:pic>
      <p:pic>
        <p:nvPicPr>
          <p:cNvPr id="4" name="Picture 3">
            <a:extLst>
              <a:ext uri="{FF2B5EF4-FFF2-40B4-BE49-F238E27FC236}">
                <a16:creationId xmlns:a16="http://schemas.microsoft.com/office/drawing/2014/main" id="{63E81DF8-F11F-4ABF-839E-456EEACABB7E}"/>
              </a:ext>
            </a:extLst>
          </p:cNvPr>
          <p:cNvPicPr>
            <a:picLocks noChangeAspect="1"/>
          </p:cNvPicPr>
          <p:nvPr/>
        </p:nvPicPr>
        <p:blipFill rotWithShape="1">
          <a:blip r:embed="rId3"/>
          <a:srcRect l="5080" t="2984" r="44921" b="5299"/>
          <a:stretch/>
        </p:blipFill>
        <p:spPr>
          <a:xfrm>
            <a:off x="1981200" y="1458216"/>
            <a:ext cx="2667000" cy="5171184"/>
          </a:xfrm>
          <a:prstGeom prst="rect">
            <a:avLst/>
          </a:prstGeom>
        </p:spPr>
      </p:pic>
    </p:spTree>
    <p:extLst>
      <p:ext uri="{BB962C8B-B14F-4D97-AF65-F5344CB8AC3E}">
        <p14:creationId xmlns:p14="http://schemas.microsoft.com/office/powerpoint/2010/main" val="397628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74837"/>
            <a:ext cx="8229600" cy="4525963"/>
          </a:xfrm>
        </p:spPr>
        <p:txBody>
          <a:bodyPr>
            <a:normAutofit lnSpcReduction="10000"/>
          </a:bodyPr>
          <a:lstStyle/>
          <a:p>
            <a:pPr marL="0" indent="0">
              <a:buNone/>
            </a:pPr>
            <a:r>
              <a:rPr lang="en-US" sz="2800" dirty="0">
                <a:latin typeface="Century Schoolbook" panose="02040604050505020304" pitchFamily="18" charset="0"/>
              </a:rPr>
              <a:t>As stewards of taxpayer dollars, I hope you will find this presentation helpful. It is intended to provide an overview of the City's proposed budget. </a:t>
            </a:r>
            <a:br>
              <a:rPr lang="en-US" sz="2800" dirty="0">
                <a:latin typeface="Century Schoolbook" panose="02040604050505020304" pitchFamily="18" charset="0"/>
              </a:rPr>
            </a:br>
            <a:endParaRPr lang="en-US" sz="2800" dirty="0">
              <a:latin typeface="Century Schoolbook" panose="02040604050505020304" pitchFamily="18" charset="0"/>
            </a:endParaRPr>
          </a:p>
          <a:p>
            <a:pPr marL="0" indent="0">
              <a:buNone/>
            </a:pPr>
            <a:r>
              <a:rPr lang="en-US" sz="2800" dirty="0">
                <a:latin typeface="Century Schoolbook" panose="02040604050505020304" pitchFamily="18" charset="0"/>
              </a:rPr>
              <a:t>This budget marks a proactive “restart” to more robustly implement the City Council’s vision to improve the quality of service delivery for our residents and business owners.  It addresses needed investments to ensure economic vitality in the future.</a:t>
            </a:r>
          </a:p>
        </p:txBody>
      </p:sp>
      <p:pic>
        <p:nvPicPr>
          <p:cNvPr id="4" name="Picture 2" descr="Q:\COMMON\45 Dept. Logos and Branded Templates\City of Concord\Final Concord logo-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10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226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0999" y="677783"/>
            <a:ext cx="8382000" cy="584775"/>
          </a:xfrm>
          <a:prstGeom prst="rect">
            <a:avLst/>
          </a:prstGeom>
        </p:spPr>
        <p:txBody>
          <a:bodyPr wrap="square">
            <a:spAutoFit/>
          </a:bodyPr>
          <a:lstStyle/>
          <a:p>
            <a:pPr algn="ctr"/>
            <a:r>
              <a:rPr lang="en-US" sz="3200" b="1" dirty="0">
                <a:latin typeface="Century Schoolbook" panose="02040604050505020304" pitchFamily="18" charset="0"/>
              </a:rPr>
              <a:t>CAPITAL IMPROVEMENT PROJECTS</a:t>
            </a:r>
            <a:endParaRPr lang="en-US" sz="3200" dirty="0"/>
          </a:p>
        </p:txBody>
      </p:sp>
      <p:pic>
        <p:nvPicPr>
          <p:cNvPr id="2" name="Picture 1">
            <a:extLst>
              <a:ext uri="{FF2B5EF4-FFF2-40B4-BE49-F238E27FC236}">
                <a16:creationId xmlns:a16="http://schemas.microsoft.com/office/drawing/2014/main" id="{D1F3B796-0C91-4274-A32D-D06FA28E53C4}"/>
              </a:ext>
            </a:extLst>
          </p:cNvPr>
          <p:cNvPicPr>
            <a:picLocks noChangeAspect="1"/>
          </p:cNvPicPr>
          <p:nvPr/>
        </p:nvPicPr>
        <p:blipFill rotWithShape="1">
          <a:blip r:embed="rId3"/>
          <a:srcRect l="4059" r="48218" b="38298"/>
          <a:stretch/>
        </p:blipFill>
        <p:spPr>
          <a:xfrm>
            <a:off x="609845" y="2104292"/>
            <a:ext cx="2514354" cy="4232515"/>
          </a:xfrm>
          <a:prstGeom prst="rect">
            <a:avLst/>
          </a:prstGeom>
        </p:spPr>
      </p:pic>
      <p:pic>
        <p:nvPicPr>
          <p:cNvPr id="6" name="Picture 5">
            <a:extLst>
              <a:ext uri="{FF2B5EF4-FFF2-40B4-BE49-F238E27FC236}">
                <a16:creationId xmlns:a16="http://schemas.microsoft.com/office/drawing/2014/main" id="{841040D3-8A74-4449-B478-EC91DE911E84}"/>
              </a:ext>
            </a:extLst>
          </p:cNvPr>
          <p:cNvPicPr>
            <a:picLocks noChangeAspect="1"/>
          </p:cNvPicPr>
          <p:nvPr/>
        </p:nvPicPr>
        <p:blipFill rotWithShape="1">
          <a:blip r:embed="rId3"/>
          <a:srcRect l="56671" t="61702" r="4296" b="5079"/>
          <a:stretch/>
        </p:blipFill>
        <p:spPr>
          <a:xfrm>
            <a:off x="6324600" y="4460460"/>
            <a:ext cx="1995940" cy="2211623"/>
          </a:xfrm>
          <a:prstGeom prst="rect">
            <a:avLst/>
          </a:prstGeom>
        </p:spPr>
      </p:pic>
      <p:pic>
        <p:nvPicPr>
          <p:cNvPr id="7" name="Picture 6">
            <a:extLst>
              <a:ext uri="{FF2B5EF4-FFF2-40B4-BE49-F238E27FC236}">
                <a16:creationId xmlns:a16="http://schemas.microsoft.com/office/drawing/2014/main" id="{26E7426D-0FE4-40B8-8207-53A94C63A606}"/>
              </a:ext>
            </a:extLst>
          </p:cNvPr>
          <p:cNvPicPr>
            <a:picLocks noChangeAspect="1"/>
          </p:cNvPicPr>
          <p:nvPr/>
        </p:nvPicPr>
        <p:blipFill rotWithShape="1">
          <a:blip r:embed="rId3"/>
          <a:srcRect l="1505" t="60223" r="44338" b="3467"/>
          <a:stretch/>
        </p:blipFill>
        <p:spPr>
          <a:xfrm>
            <a:off x="5950970" y="2065836"/>
            <a:ext cx="2743200" cy="2394624"/>
          </a:xfrm>
          <a:prstGeom prst="rect">
            <a:avLst/>
          </a:prstGeom>
        </p:spPr>
      </p:pic>
      <p:pic>
        <p:nvPicPr>
          <p:cNvPr id="9" name="Picture 8">
            <a:extLst>
              <a:ext uri="{FF2B5EF4-FFF2-40B4-BE49-F238E27FC236}">
                <a16:creationId xmlns:a16="http://schemas.microsoft.com/office/drawing/2014/main" id="{3CB2DA42-3CAF-49CD-B767-2D247D9D0EF0}"/>
              </a:ext>
            </a:extLst>
          </p:cNvPr>
          <p:cNvPicPr>
            <a:picLocks noChangeAspect="1"/>
          </p:cNvPicPr>
          <p:nvPr/>
        </p:nvPicPr>
        <p:blipFill rotWithShape="1">
          <a:blip r:embed="rId3"/>
          <a:srcRect l="53691" t="3625" b="37174"/>
          <a:stretch/>
        </p:blipFill>
        <p:spPr>
          <a:xfrm>
            <a:off x="3311767" y="2151327"/>
            <a:ext cx="2514600" cy="4185480"/>
          </a:xfrm>
          <a:prstGeom prst="rect">
            <a:avLst/>
          </a:prstGeom>
        </p:spPr>
      </p:pic>
    </p:spTree>
    <p:extLst>
      <p:ext uri="{BB962C8B-B14F-4D97-AF65-F5344CB8AC3E}">
        <p14:creationId xmlns:p14="http://schemas.microsoft.com/office/powerpoint/2010/main" val="623947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382000" cy="1077218"/>
          </a:xfrm>
          <a:prstGeom prst="rect">
            <a:avLst/>
          </a:prstGeom>
        </p:spPr>
        <p:txBody>
          <a:bodyPr wrap="square">
            <a:spAutoFit/>
          </a:bodyPr>
          <a:lstStyle/>
          <a:p>
            <a:pPr algn="ctr"/>
            <a:r>
              <a:rPr lang="en-US" sz="3200" b="1" dirty="0">
                <a:latin typeface="Century Schoolbook" panose="02040604050505020304" pitchFamily="18" charset="0"/>
              </a:rPr>
              <a:t>NEIGHBORHOOD STREET </a:t>
            </a:r>
            <a:br>
              <a:rPr lang="en-US" sz="3200" b="1" dirty="0">
                <a:latin typeface="Century Schoolbook" panose="02040604050505020304" pitchFamily="18" charset="0"/>
              </a:rPr>
            </a:br>
            <a:r>
              <a:rPr lang="en-US" sz="3200" b="1" dirty="0">
                <a:latin typeface="Century Schoolbook" panose="02040604050505020304" pitchFamily="18" charset="0"/>
              </a:rPr>
              <a:t>PAVING PROGRAM</a:t>
            </a:r>
            <a:endParaRPr lang="en-US" sz="3200" dirty="0"/>
          </a:p>
        </p:txBody>
      </p:sp>
      <p:pic>
        <p:nvPicPr>
          <p:cNvPr id="2" name="Picture 1">
            <a:extLst>
              <a:ext uri="{FF2B5EF4-FFF2-40B4-BE49-F238E27FC236}">
                <a16:creationId xmlns:a16="http://schemas.microsoft.com/office/drawing/2014/main" id="{9722EF24-2E8E-4DD1-AF87-C8C737471FB1}"/>
              </a:ext>
            </a:extLst>
          </p:cNvPr>
          <p:cNvPicPr>
            <a:picLocks noChangeAspect="1"/>
          </p:cNvPicPr>
          <p:nvPr/>
        </p:nvPicPr>
        <p:blipFill>
          <a:blip r:embed="rId3"/>
          <a:stretch>
            <a:fillRect/>
          </a:stretch>
        </p:blipFill>
        <p:spPr>
          <a:xfrm>
            <a:off x="2135981" y="1600200"/>
            <a:ext cx="4872038" cy="4510849"/>
          </a:xfrm>
          <a:prstGeom prst="rect">
            <a:avLst/>
          </a:prstGeom>
        </p:spPr>
      </p:pic>
    </p:spTree>
    <p:extLst>
      <p:ext uri="{BB962C8B-B14F-4D97-AF65-F5344CB8AC3E}">
        <p14:creationId xmlns:p14="http://schemas.microsoft.com/office/powerpoint/2010/main" val="2296414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94382"/>
            <a:ext cx="8382000" cy="584775"/>
          </a:xfrm>
          <a:prstGeom prst="rect">
            <a:avLst/>
          </a:prstGeom>
        </p:spPr>
        <p:txBody>
          <a:bodyPr wrap="square">
            <a:spAutoFit/>
          </a:bodyPr>
          <a:lstStyle/>
          <a:p>
            <a:pPr algn="ctr"/>
            <a:r>
              <a:rPr lang="en-US" sz="3200" b="1" dirty="0">
                <a:latin typeface="Century Schoolbook" panose="02040604050505020304" pitchFamily="18" charset="0"/>
              </a:rPr>
              <a:t>CAPITAL IMPROVEMENT PROJECTS</a:t>
            </a:r>
            <a:endParaRPr lang="en-US" sz="3200" dirty="0"/>
          </a:p>
        </p:txBody>
      </p:sp>
      <p:pic>
        <p:nvPicPr>
          <p:cNvPr id="2" name="Picture 1">
            <a:extLst>
              <a:ext uri="{FF2B5EF4-FFF2-40B4-BE49-F238E27FC236}">
                <a16:creationId xmlns:a16="http://schemas.microsoft.com/office/drawing/2014/main" id="{D0A7ED33-A4CB-4DC2-A9EF-730DD3FB4A22}"/>
              </a:ext>
            </a:extLst>
          </p:cNvPr>
          <p:cNvPicPr>
            <a:picLocks noChangeAspect="1"/>
          </p:cNvPicPr>
          <p:nvPr/>
        </p:nvPicPr>
        <p:blipFill rotWithShape="1">
          <a:blip r:embed="rId3"/>
          <a:srcRect l="56697" t="63941" r="5905" b="5611"/>
          <a:stretch/>
        </p:blipFill>
        <p:spPr>
          <a:xfrm>
            <a:off x="6324600" y="3606459"/>
            <a:ext cx="2195506" cy="2311059"/>
          </a:xfrm>
          <a:prstGeom prst="rect">
            <a:avLst/>
          </a:prstGeom>
        </p:spPr>
      </p:pic>
      <p:pic>
        <p:nvPicPr>
          <p:cNvPr id="5" name="Picture 4">
            <a:extLst>
              <a:ext uri="{FF2B5EF4-FFF2-40B4-BE49-F238E27FC236}">
                <a16:creationId xmlns:a16="http://schemas.microsoft.com/office/drawing/2014/main" id="{A7043EAC-B3D5-4FF8-BE75-64ABAF7A40DA}"/>
              </a:ext>
            </a:extLst>
          </p:cNvPr>
          <p:cNvPicPr>
            <a:picLocks noChangeAspect="1"/>
          </p:cNvPicPr>
          <p:nvPr/>
        </p:nvPicPr>
        <p:blipFill rotWithShape="1">
          <a:blip r:embed="rId3"/>
          <a:srcRect l="3936" r="58666" b="36444"/>
          <a:stretch/>
        </p:blipFill>
        <p:spPr>
          <a:xfrm>
            <a:off x="762000" y="1143000"/>
            <a:ext cx="2133600" cy="4687950"/>
          </a:xfrm>
          <a:prstGeom prst="rect">
            <a:avLst/>
          </a:prstGeom>
        </p:spPr>
      </p:pic>
      <p:pic>
        <p:nvPicPr>
          <p:cNvPr id="6" name="Picture 5">
            <a:extLst>
              <a:ext uri="{FF2B5EF4-FFF2-40B4-BE49-F238E27FC236}">
                <a16:creationId xmlns:a16="http://schemas.microsoft.com/office/drawing/2014/main" id="{79CFADE0-6414-481C-9CE9-526640679123}"/>
              </a:ext>
            </a:extLst>
          </p:cNvPr>
          <p:cNvPicPr>
            <a:picLocks noChangeAspect="1"/>
          </p:cNvPicPr>
          <p:nvPr/>
        </p:nvPicPr>
        <p:blipFill rotWithShape="1">
          <a:blip r:embed="rId3"/>
          <a:srcRect l="6696" t="63941" r="55906" b="5611"/>
          <a:stretch/>
        </p:blipFill>
        <p:spPr>
          <a:xfrm>
            <a:off x="6248400" y="1295400"/>
            <a:ext cx="2195506" cy="2311059"/>
          </a:xfrm>
          <a:prstGeom prst="rect">
            <a:avLst/>
          </a:prstGeom>
        </p:spPr>
      </p:pic>
      <p:pic>
        <p:nvPicPr>
          <p:cNvPr id="7" name="Picture 6">
            <a:extLst>
              <a:ext uri="{FF2B5EF4-FFF2-40B4-BE49-F238E27FC236}">
                <a16:creationId xmlns:a16="http://schemas.microsoft.com/office/drawing/2014/main" id="{6A41E002-E02D-468C-B5F1-35AD5E957167}"/>
              </a:ext>
            </a:extLst>
          </p:cNvPr>
          <p:cNvPicPr>
            <a:picLocks noChangeAspect="1"/>
          </p:cNvPicPr>
          <p:nvPr/>
        </p:nvPicPr>
        <p:blipFill rotWithShape="1">
          <a:blip r:embed="rId3"/>
          <a:srcRect l="51968" r="3936" b="36059"/>
          <a:stretch/>
        </p:blipFill>
        <p:spPr>
          <a:xfrm>
            <a:off x="3321757" y="1143000"/>
            <a:ext cx="2500486" cy="4687950"/>
          </a:xfrm>
          <a:prstGeom prst="rect">
            <a:avLst/>
          </a:prstGeom>
        </p:spPr>
      </p:pic>
    </p:spTree>
    <p:extLst>
      <p:ext uri="{BB962C8B-B14F-4D97-AF65-F5344CB8AC3E}">
        <p14:creationId xmlns:p14="http://schemas.microsoft.com/office/powerpoint/2010/main" val="57556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94382"/>
            <a:ext cx="8382000" cy="584775"/>
          </a:xfrm>
          <a:prstGeom prst="rect">
            <a:avLst/>
          </a:prstGeom>
        </p:spPr>
        <p:txBody>
          <a:bodyPr wrap="square">
            <a:spAutoFit/>
          </a:bodyPr>
          <a:lstStyle/>
          <a:p>
            <a:pPr algn="ctr"/>
            <a:r>
              <a:rPr lang="en-US" sz="3200" b="1" dirty="0">
                <a:latin typeface="Century Schoolbook" panose="02040604050505020304" pitchFamily="18" charset="0"/>
              </a:rPr>
              <a:t>CAPITAL IMPROVEMENT PROJECTS</a:t>
            </a:r>
            <a:endParaRPr lang="en-US" sz="3200" dirty="0"/>
          </a:p>
        </p:txBody>
      </p:sp>
      <p:pic>
        <p:nvPicPr>
          <p:cNvPr id="2" name="Picture 1">
            <a:extLst>
              <a:ext uri="{FF2B5EF4-FFF2-40B4-BE49-F238E27FC236}">
                <a16:creationId xmlns:a16="http://schemas.microsoft.com/office/drawing/2014/main" id="{4CCA20FA-D408-4EB3-B146-BB27C45E41FF}"/>
              </a:ext>
            </a:extLst>
          </p:cNvPr>
          <p:cNvPicPr>
            <a:picLocks noChangeAspect="1"/>
          </p:cNvPicPr>
          <p:nvPr/>
        </p:nvPicPr>
        <p:blipFill rotWithShape="1">
          <a:blip r:embed="rId3"/>
          <a:srcRect l="6204" r="61616" b="38259"/>
          <a:stretch/>
        </p:blipFill>
        <p:spPr>
          <a:xfrm>
            <a:off x="685800" y="1295401"/>
            <a:ext cx="1981201" cy="4952999"/>
          </a:xfrm>
          <a:prstGeom prst="rect">
            <a:avLst/>
          </a:prstGeom>
        </p:spPr>
      </p:pic>
      <p:pic>
        <p:nvPicPr>
          <p:cNvPr id="5" name="Picture 4">
            <a:extLst>
              <a:ext uri="{FF2B5EF4-FFF2-40B4-BE49-F238E27FC236}">
                <a16:creationId xmlns:a16="http://schemas.microsoft.com/office/drawing/2014/main" id="{9BD7C602-0591-4F9A-9AB7-147517A7FA21}"/>
              </a:ext>
            </a:extLst>
          </p:cNvPr>
          <p:cNvPicPr>
            <a:picLocks noChangeAspect="1"/>
          </p:cNvPicPr>
          <p:nvPr/>
        </p:nvPicPr>
        <p:blipFill rotWithShape="1">
          <a:blip r:embed="rId3"/>
          <a:srcRect l="49531" t="60641" r="2584"/>
          <a:stretch/>
        </p:blipFill>
        <p:spPr>
          <a:xfrm>
            <a:off x="6096000" y="3733201"/>
            <a:ext cx="2704268" cy="2896199"/>
          </a:xfrm>
          <a:prstGeom prst="rect">
            <a:avLst/>
          </a:prstGeom>
        </p:spPr>
      </p:pic>
      <p:pic>
        <p:nvPicPr>
          <p:cNvPr id="6" name="Picture 5">
            <a:extLst>
              <a:ext uri="{FF2B5EF4-FFF2-40B4-BE49-F238E27FC236}">
                <a16:creationId xmlns:a16="http://schemas.microsoft.com/office/drawing/2014/main" id="{52E7667A-BDB5-4032-B825-27C32D3027DF}"/>
              </a:ext>
            </a:extLst>
          </p:cNvPr>
          <p:cNvPicPr>
            <a:picLocks noChangeAspect="1"/>
          </p:cNvPicPr>
          <p:nvPr/>
        </p:nvPicPr>
        <p:blipFill rotWithShape="1">
          <a:blip r:embed="rId3"/>
          <a:srcRect l="1962" t="61810" r="54871" b="6635"/>
          <a:stretch/>
        </p:blipFill>
        <p:spPr>
          <a:xfrm>
            <a:off x="6019800" y="909058"/>
            <a:ext cx="2899318" cy="2761546"/>
          </a:xfrm>
          <a:prstGeom prst="rect">
            <a:avLst/>
          </a:prstGeom>
        </p:spPr>
      </p:pic>
      <p:pic>
        <p:nvPicPr>
          <p:cNvPr id="7" name="Picture 6">
            <a:extLst>
              <a:ext uri="{FF2B5EF4-FFF2-40B4-BE49-F238E27FC236}">
                <a16:creationId xmlns:a16="http://schemas.microsoft.com/office/drawing/2014/main" id="{3D04FE0A-96F9-4473-AAB9-8F2FD52250E0}"/>
              </a:ext>
            </a:extLst>
          </p:cNvPr>
          <p:cNvPicPr>
            <a:picLocks noChangeAspect="1"/>
          </p:cNvPicPr>
          <p:nvPr/>
        </p:nvPicPr>
        <p:blipFill rotWithShape="1">
          <a:blip r:embed="rId3"/>
          <a:srcRect l="50000" r="2908" b="38259"/>
          <a:stretch/>
        </p:blipFill>
        <p:spPr>
          <a:xfrm>
            <a:off x="3048000" y="1295400"/>
            <a:ext cx="2899318" cy="4952999"/>
          </a:xfrm>
          <a:prstGeom prst="rect">
            <a:avLst/>
          </a:prstGeom>
        </p:spPr>
      </p:pic>
    </p:spTree>
    <p:extLst>
      <p:ext uri="{BB962C8B-B14F-4D97-AF65-F5344CB8AC3E}">
        <p14:creationId xmlns:p14="http://schemas.microsoft.com/office/powerpoint/2010/main" val="251089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FDC27-2D7C-49F4-81C8-6F0F611F5617}"/>
              </a:ext>
            </a:extLst>
          </p:cNvPr>
          <p:cNvSpPr>
            <a:spLocks noGrp="1"/>
          </p:cNvSpPr>
          <p:nvPr>
            <p:ph type="title"/>
          </p:nvPr>
        </p:nvSpPr>
        <p:spPr>
          <a:xfrm>
            <a:off x="457200" y="274638"/>
            <a:ext cx="8382000" cy="1143000"/>
          </a:xfrm>
        </p:spPr>
        <p:txBody>
          <a:bodyPr>
            <a:noAutofit/>
          </a:bodyPr>
          <a:lstStyle/>
          <a:p>
            <a:r>
              <a:rPr lang="en-US" sz="3200" b="1" dirty="0">
                <a:latin typeface="Century Schoolbook" panose="02040604050505020304" pitchFamily="18" charset="0"/>
              </a:rPr>
              <a:t>CAPITAL IMPROVEMENT PROJECTS</a:t>
            </a:r>
            <a:br>
              <a:rPr lang="en-US" sz="3200" dirty="0">
                <a:highlight>
                  <a:srgbClr val="FFFF00"/>
                </a:highlight>
              </a:rPr>
            </a:br>
            <a:endParaRPr lang="en-US" sz="3200" dirty="0"/>
          </a:p>
        </p:txBody>
      </p:sp>
      <p:pic>
        <p:nvPicPr>
          <p:cNvPr id="5" name="Content Placeholder 4">
            <a:extLst>
              <a:ext uri="{FF2B5EF4-FFF2-40B4-BE49-F238E27FC236}">
                <a16:creationId xmlns:a16="http://schemas.microsoft.com/office/drawing/2014/main" id="{8CCFE8FF-BAE5-48B4-9968-B2F5121110A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440" r="1887" b="8229"/>
          <a:stretch/>
        </p:blipFill>
        <p:spPr>
          <a:xfrm>
            <a:off x="1272879" y="914400"/>
            <a:ext cx="6598241" cy="5516562"/>
          </a:xfrm>
        </p:spPr>
      </p:pic>
    </p:spTree>
    <p:extLst>
      <p:ext uri="{BB962C8B-B14F-4D97-AF65-F5344CB8AC3E}">
        <p14:creationId xmlns:p14="http://schemas.microsoft.com/office/powerpoint/2010/main" val="1424127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94382"/>
            <a:ext cx="8382000" cy="954107"/>
          </a:xfrm>
          <a:prstGeom prst="rect">
            <a:avLst/>
          </a:prstGeom>
        </p:spPr>
        <p:txBody>
          <a:bodyPr wrap="square">
            <a:spAutoFit/>
          </a:bodyPr>
          <a:lstStyle/>
          <a:p>
            <a:pPr algn="ctr"/>
            <a:r>
              <a:rPr lang="en-US" sz="3200" b="1" dirty="0">
                <a:latin typeface="Century Schoolbook" panose="02040604050505020304" pitchFamily="18" charset="0"/>
              </a:rPr>
              <a:t>SUSTAINABILITY INITIATIVES</a:t>
            </a:r>
            <a:br>
              <a:rPr lang="en-US" sz="3200" b="1" dirty="0">
                <a:latin typeface="Century Schoolbook" panose="02040604050505020304" pitchFamily="18" charset="0"/>
              </a:rPr>
            </a:br>
            <a:r>
              <a:rPr lang="en-US" sz="2400" b="1" dirty="0">
                <a:latin typeface="Century Schoolbook" panose="02040604050505020304" pitchFamily="18" charset="0"/>
              </a:rPr>
              <a:t>FISCAL YEAR 2023</a:t>
            </a:r>
            <a:endParaRPr lang="en-US" sz="2400" dirty="0"/>
          </a:p>
        </p:txBody>
      </p:sp>
      <p:pic>
        <p:nvPicPr>
          <p:cNvPr id="2" name="Picture 1">
            <a:extLst>
              <a:ext uri="{FF2B5EF4-FFF2-40B4-BE49-F238E27FC236}">
                <a16:creationId xmlns:a16="http://schemas.microsoft.com/office/drawing/2014/main" id="{2E039158-A9A4-4625-87A6-7FC16C4AD0D0}"/>
              </a:ext>
            </a:extLst>
          </p:cNvPr>
          <p:cNvPicPr>
            <a:picLocks noChangeAspect="1"/>
          </p:cNvPicPr>
          <p:nvPr/>
        </p:nvPicPr>
        <p:blipFill rotWithShape="1">
          <a:blip r:embed="rId3"/>
          <a:srcRect l="5499" r="1939" b="7576"/>
          <a:stretch/>
        </p:blipFill>
        <p:spPr>
          <a:xfrm>
            <a:off x="2247899" y="1405303"/>
            <a:ext cx="4648201" cy="5452697"/>
          </a:xfrm>
          <a:prstGeom prst="rect">
            <a:avLst/>
          </a:prstGeom>
        </p:spPr>
      </p:pic>
    </p:spTree>
    <p:extLst>
      <p:ext uri="{BB962C8B-B14F-4D97-AF65-F5344CB8AC3E}">
        <p14:creationId xmlns:p14="http://schemas.microsoft.com/office/powerpoint/2010/main" val="86067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94382"/>
            <a:ext cx="8382000" cy="584775"/>
          </a:xfrm>
          <a:prstGeom prst="rect">
            <a:avLst/>
          </a:prstGeom>
        </p:spPr>
        <p:txBody>
          <a:bodyPr wrap="square">
            <a:spAutoFit/>
          </a:bodyPr>
          <a:lstStyle/>
          <a:p>
            <a:pPr algn="ctr"/>
            <a:r>
              <a:rPr lang="en-US" sz="3200" b="1" dirty="0">
                <a:latin typeface="Century Schoolbook" panose="02040604050505020304" pitchFamily="18" charset="0"/>
              </a:rPr>
              <a:t>CONCORD AT A GLANCE</a:t>
            </a:r>
            <a:endParaRPr lang="en-US" sz="2400" dirty="0"/>
          </a:p>
        </p:txBody>
      </p:sp>
      <p:pic>
        <p:nvPicPr>
          <p:cNvPr id="2" name="Picture 1">
            <a:extLst>
              <a:ext uri="{FF2B5EF4-FFF2-40B4-BE49-F238E27FC236}">
                <a16:creationId xmlns:a16="http://schemas.microsoft.com/office/drawing/2014/main" id="{A016B764-D930-43E0-A443-ED12189490BC}"/>
              </a:ext>
            </a:extLst>
          </p:cNvPr>
          <p:cNvPicPr>
            <a:picLocks noChangeAspect="1"/>
          </p:cNvPicPr>
          <p:nvPr/>
        </p:nvPicPr>
        <p:blipFill rotWithShape="1">
          <a:blip r:embed="rId3"/>
          <a:srcRect l="6070" r="57804" b="38969"/>
          <a:stretch/>
        </p:blipFill>
        <p:spPr>
          <a:xfrm>
            <a:off x="884260" y="1095184"/>
            <a:ext cx="2239941" cy="5262039"/>
          </a:xfrm>
          <a:prstGeom prst="rect">
            <a:avLst/>
          </a:prstGeom>
        </p:spPr>
      </p:pic>
      <p:pic>
        <p:nvPicPr>
          <p:cNvPr id="4" name="Picture 3">
            <a:extLst>
              <a:ext uri="{FF2B5EF4-FFF2-40B4-BE49-F238E27FC236}">
                <a16:creationId xmlns:a16="http://schemas.microsoft.com/office/drawing/2014/main" id="{F76E3827-970F-4DC9-9F02-7D74F7BB206B}"/>
              </a:ext>
            </a:extLst>
          </p:cNvPr>
          <p:cNvPicPr>
            <a:picLocks noChangeAspect="1"/>
          </p:cNvPicPr>
          <p:nvPr/>
        </p:nvPicPr>
        <p:blipFill rotWithShape="1">
          <a:blip r:embed="rId3"/>
          <a:srcRect l="48772" t="63152" r="2927" b="2598"/>
          <a:stretch/>
        </p:blipFill>
        <p:spPr>
          <a:xfrm>
            <a:off x="6019800" y="3977353"/>
            <a:ext cx="2766830" cy="2728247"/>
          </a:xfrm>
          <a:prstGeom prst="rect">
            <a:avLst/>
          </a:prstGeom>
        </p:spPr>
      </p:pic>
      <p:pic>
        <p:nvPicPr>
          <p:cNvPr id="6" name="Picture 5">
            <a:extLst>
              <a:ext uri="{FF2B5EF4-FFF2-40B4-BE49-F238E27FC236}">
                <a16:creationId xmlns:a16="http://schemas.microsoft.com/office/drawing/2014/main" id="{2AD1F815-4025-4FE2-A785-1449ACD4DAFA}"/>
              </a:ext>
            </a:extLst>
          </p:cNvPr>
          <p:cNvPicPr>
            <a:picLocks noChangeAspect="1"/>
          </p:cNvPicPr>
          <p:nvPr/>
        </p:nvPicPr>
        <p:blipFill rotWithShape="1">
          <a:blip r:embed="rId3"/>
          <a:srcRect t="62892" r="53613" b="2858"/>
          <a:stretch/>
        </p:blipFill>
        <p:spPr>
          <a:xfrm>
            <a:off x="6019800" y="1219200"/>
            <a:ext cx="2766831" cy="2840849"/>
          </a:xfrm>
          <a:prstGeom prst="rect">
            <a:avLst/>
          </a:prstGeom>
        </p:spPr>
      </p:pic>
      <p:pic>
        <p:nvPicPr>
          <p:cNvPr id="7" name="Picture 6">
            <a:extLst>
              <a:ext uri="{FF2B5EF4-FFF2-40B4-BE49-F238E27FC236}">
                <a16:creationId xmlns:a16="http://schemas.microsoft.com/office/drawing/2014/main" id="{4F1B553B-30F6-4215-A711-94A36A787968}"/>
              </a:ext>
            </a:extLst>
          </p:cNvPr>
          <p:cNvPicPr>
            <a:picLocks noChangeAspect="1"/>
          </p:cNvPicPr>
          <p:nvPr/>
        </p:nvPicPr>
        <p:blipFill rotWithShape="1">
          <a:blip r:embed="rId3"/>
          <a:srcRect l="48772" b="36371"/>
          <a:stretch/>
        </p:blipFill>
        <p:spPr>
          <a:xfrm>
            <a:off x="2999993" y="1066800"/>
            <a:ext cx="3144013" cy="5430336"/>
          </a:xfrm>
          <a:prstGeom prst="rect">
            <a:avLst/>
          </a:prstGeom>
        </p:spPr>
      </p:pic>
    </p:spTree>
    <p:extLst>
      <p:ext uri="{BB962C8B-B14F-4D97-AF65-F5344CB8AC3E}">
        <p14:creationId xmlns:p14="http://schemas.microsoft.com/office/powerpoint/2010/main" val="1164343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138349"/>
            <a:ext cx="8458200" cy="983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4163E4D-1903-439E-AA17-A0A307E75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621323"/>
            <a:ext cx="1676400" cy="2209801"/>
          </a:xfrm>
          <a:prstGeom prst="rect">
            <a:avLst/>
          </a:prstGeom>
        </p:spPr>
      </p:pic>
      <p:sp>
        <p:nvSpPr>
          <p:cNvPr id="11" name="Subtitle 5">
            <a:extLst>
              <a:ext uri="{FF2B5EF4-FFF2-40B4-BE49-F238E27FC236}">
                <a16:creationId xmlns:a16="http://schemas.microsoft.com/office/drawing/2014/main" id="{C3C695E8-BF32-4C62-9D45-E2CFCB0BC939}"/>
              </a:ext>
            </a:extLst>
          </p:cNvPr>
          <p:cNvSpPr txBox="1">
            <a:spLocks/>
          </p:cNvSpPr>
          <p:nvPr/>
        </p:nvSpPr>
        <p:spPr>
          <a:xfrm>
            <a:off x="1371600" y="3317044"/>
            <a:ext cx="6553200" cy="186455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000" dirty="0">
                <a:solidFill>
                  <a:schemeClr val="tx2"/>
                </a:solidFill>
                <a:latin typeface="Century Schoolbook" panose="02040604050505020304" pitchFamily="18" charset="0"/>
              </a:rPr>
              <a:t>Thank You For Listening</a:t>
            </a:r>
          </a:p>
          <a:p>
            <a:pPr marL="0" indent="0" algn="ctr">
              <a:buNone/>
            </a:pPr>
            <a:endParaRPr lang="en-US" sz="4400" i="1" dirty="0">
              <a:solidFill>
                <a:schemeClr val="tx2"/>
              </a:solidFill>
              <a:latin typeface="Century Schoolbook" panose="02040604050505020304" pitchFamily="18" charset="0"/>
            </a:endParaRPr>
          </a:p>
          <a:p>
            <a:pPr algn="ctr"/>
            <a:endParaRPr lang="en-US" dirty="0"/>
          </a:p>
          <a:p>
            <a:endParaRPr lang="en-US" dirty="0"/>
          </a:p>
        </p:txBody>
      </p:sp>
    </p:spTree>
    <p:extLst>
      <p:ext uri="{BB962C8B-B14F-4D97-AF65-F5344CB8AC3E}">
        <p14:creationId xmlns:p14="http://schemas.microsoft.com/office/powerpoint/2010/main" val="237151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pPr>
              <a:lnSpc>
                <a:spcPct val="150000"/>
              </a:lnSpc>
            </a:pPr>
            <a:r>
              <a:rPr lang="en-US" dirty="0">
                <a:latin typeface="Century Schoolbook" panose="02040604050505020304" pitchFamily="18" charset="0"/>
              </a:rPr>
              <a:t>AA+ S&amp;P Bond Rating</a:t>
            </a:r>
          </a:p>
          <a:p>
            <a:pPr>
              <a:lnSpc>
                <a:spcPct val="150000"/>
              </a:lnSpc>
            </a:pPr>
            <a:r>
              <a:rPr lang="en-US" sz="3000" dirty="0">
                <a:latin typeface="Century Schoolbook" panose="02040604050505020304" pitchFamily="18" charset="0"/>
              </a:rPr>
              <a:t>Certificate</a:t>
            </a:r>
            <a:r>
              <a:rPr lang="en-US" dirty="0">
                <a:latin typeface="Century Schoolbook" panose="02040604050505020304" pitchFamily="18" charset="0"/>
              </a:rPr>
              <a:t> of Achievement for Excellence in Financial Reporting - 26th Year </a:t>
            </a:r>
          </a:p>
          <a:p>
            <a:pPr>
              <a:lnSpc>
                <a:spcPct val="150000"/>
              </a:lnSpc>
            </a:pPr>
            <a:r>
              <a:rPr lang="en-US" dirty="0">
                <a:latin typeface="Century Schoolbook" panose="02040604050505020304" pitchFamily="18" charset="0"/>
              </a:rPr>
              <a:t>Distinguished Budget Presentation Award - 7th Year</a:t>
            </a:r>
          </a:p>
          <a:p>
            <a:pPr marL="0" indent="0">
              <a:buNone/>
            </a:pPr>
            <a:endParaRPr lang="en-US" dirty="0"/>
          </a:p>
          <a:p>
            <a:endParaRPr lang="en-US" dirty="0"/>
          </a:p>
        </p:txBody>
      </p:sp>
      <p:sp>
        <p:nvSpPr>
          <p:cNvPr id="2" name="Rectangle 1"/>
          <p:cNvSpPr/>
          <p:nvPr/>
        </p:nvSpPr>
        <p:spPr>
          <a:xfrm>
            <a:off x="457200" y="609600"/>
            <a:ext cx="8001000" cy="646331"/>
          </a:xfrm>
          <a:prstGeom prst="rect">
            <a:avLst/>
          </a:prstGeom>
        </p:spPr>
        <p:txBody>
          <a:bodyPr wrap="square">
            <a:spAutoFit/>
          </a:bodyPr>
          <a:lstStyle/>
          <a:p>
            <a:pPr algn="ctr"/>
            <a:r>
              <a:rPr lang="en-US" sz="3200" b="1" dirty="0">
                <a:latin typeface="Century Schoolbook" panose="02040604050505020304" pitchFamily="18" charset="0"/>
              </a:rPr>
              <a:t>FISCAL</a:t>
            </a:r>
            <a:r>
              <a:rPr lang="en-US" sz="3600" b="1" dirty="0">
                <a:latin typeface="Century Schoolbook" panose="02040604050505020304" pitchFamily="18" charset="0"/>
              </a:rPr>
              <a:t> MANAGEMENT</a:t>
            </a:r>
            <a:endParaRPr lang="en-US" sz="3600" dirty="0"/>
          </a:p>
        </p:txBody>
      </p:sp>
    </p:spTree>
    <p:extLst>
      <p:ext uri="{BB962C8B-B14F-4D97-AF65-F5344CB8AC3E}">
        <p14:creationId xmlns:p14="http://schemas.microsoft.com/office/powerpoint/2010/main" val="2219776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Century Schoolbook" panose="02040604050505020304" pitchFamily="18" charset="0"/>
              </a:rPr>
              <a:t>TOTAL BUDGET OVERVIEW</a:t>
            </a:r>
          </a:p>
        </p:txBody>
      </p:sp>
      <p:sp>
        <p:nvSpPr>
          <p:cNvPr id="3" name="Content Placeholder 2"/>
          <p:cNvSpPr>
            <a:spLocks noGrp="1"/>
          </p:cNvSpPr>
          <p:nvPr>
            <p:ph idx="1"/>
          </p:nvPr>
        </p:nvSpPr>
        <p:spPr>
          <a:xfrm>
            <a:off x="381000" y="3962400"/>
            <a:ext cx="8382000" cy="2209800"/>
          </a:xfrm>
        </p:spPr>
        <p:txBody>
          <a:bodyPr/>
          <a:lstStyle/>
          <a:p>
            <a:pPr marL="0" indent="0">
              <a:buNone/>
            </a:pPr>
            <a:r>
              <a:rPr lang="en-US" b="1" dirty="0">
                <a:latin typeface="Century Schoolbook" panose="02040604050505020304" pitchFamily="18" charset="0"/>
              </a:rPr>
              <a:t>FY22 Adopted Budget*: $109.3 million</a:t>
            </a:r>
          </a:p>
          <a:p>
            <a:pPr marL="0" indent="0">
              <a:buNone/>
            </a:pPr>
            <a:r>
              <a:rPr lang="en-US" b="1" dirty="0">
                <a:latin typeface="Century Schoolbook" panose="02040604050505020304" pitchFamily="18" charset="0"/>
              </a:rPr>
              <a:t>FY23 Proposed Budget*: $123.6 million</a:t>
            </a:r>
          </a:p>
          <a:p>
            <a:pPr marL="0" indent="0">
              <a:buNone/>
            </a:pPr>
            <a:endParaRPr lang="en-US" b="1" dirty="0">
              <a:latin typeface="Century Schoolbook" panose="02040604050505020304" pitchFamily="18" charset="0"/>
            </a:endParaRPr>
          </a:p>
          <a:p>
            <a:pPr marL="0" indent="0">
              <a:buNone/>
            </a:pPr>
            <a:r>
              <a:rPr lang="en-US" sz="2000" b="1" dirty="0">
                <a:latin typeface="Century Schoolbook" panose="02040604050505020304" pitchFamily="18" charset="0"/>
              </a:rPr>
              <a:t>*Includes CIP (Capital Improvement Projects)</a:t>
            </a:r>
            <a:endParaRPr lang="en-US" sz="2000" dirty="0">
              <a:latin typeface="Century Schoolbook" panose="02040604050505020304" pitchFamily="18" charset="0"/>
            </a:endParaRPr>
          </a:p>
        </p:txBody>
      </p:sp>
      <p:sp>
        <p:nvSpPr>
          <p:cNvPr id="4" name="Rectangle 3"/>
          <p:cNvSpPr/>
          <p:nvPr/>
        </p:nvSpPr>
        <p:spPr>
          <a:xfrm>
            <a:off x="1981200" y="1371600"/>
            <a:ext cx="50292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The proposed FY23 budget includes a 4.8% tax rate increase.</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8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71A45-C7B2-4130-9ADD-31128B5CDC20}"/>
              </a:ext>
            </a:extLst>
          </p:cNvPr>
          <p:cNvPicPr>
            <a:picLocks noChangeAspect="1"/>
          </p:cNvPicPr>
          <p:nvPr/>
        </p:nvPicPr>
        <p:blipFill>
          <a:blip r:embed="rId3"/>
          <a:stretch>
            <a:fillRect/>
          </a:stretch>
        </p:blipFill>
        <p:spPr>
          <a:xfrm>
            <a:off x="134470" y="0"/>
            <a:ext cx="8875059" cy="6858000"/>
          </a:xfrm>
          <a:prstGeom prst="rect">
            <a:avLst/>
          </a:prstGeom>
        </p:spPr>
      </p:pic>
    </p:spTree>
    <p:extLst>
      <p:ext uri="{BB962C8B-B14F-4D97-AF65-F5344CB8AC3E}">
        <p14:creationId xmlns:p14="http://schemas.microsoft.com/office/powerpoint/2010/main" val="2470876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ACD99E-17D5-4F56-BBC8-08176D05D0C7}"/>
              </a:ext>
            </a:extLst>
          </p:cNvPr>
          <p:cNvPicPr>
            <a:picLocks noChangeAspect="1"/>
          </p:cNvPicPr>
          <p:nvPr/>
        </p:nvPicPr>
        <p:blipFill>
          <a:blip r:embed="rId3"/>
          <a:stretch>
            <a:fillRect/>
          </a:stretch>
        </p:blipFill>
        <p:spPr>
          <a:xfrm>
            <a:off x="505948" y="838200"/>
            <a:ext cx="8132104" cy="5181599"/>
          </a:xfrm>
          <a:prstGeom prst="rect">
            <a:avLst/>
          </a:prstGeom>
        </p:spPr>
      </p:pic>
    </p:spTree>
    <p:extLst>
      <p:ext uri="{BB962C8B-B14F-4D97-AF65-F5344CB8AC3E}">
        <p14:creationId xmlns:p14="http://schemas.microsoft.com/office/powerpoint/2010/main" val="428315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ABB14D-C398-4817-9384-62E4D3EDF646}"/>
              </a:ext>
            </a:extLst>
          </p:cNvPr>
          <p:cNvPicPr>
            <a:picLocks noChangeAspect="1"/>
          </p:cNvPicPr>
          <p:nvPr/>
        </p:nvPicPr>
        <p:blipFill>
          <a:blip r:embed="rId3"/>
          <a:stretch>
            <a:fillRect/>
          </a:stretch>
        </p:blipFill>
        <p:spPr>
          <a:xfrm>
            <a:off x="373031" y="1066800"/>
            <a:ext cx="8537904" cy="4648199"/>
          </a:xfrm>
          <a:prstGeom prst="rect">
            <a:avLst/>
          </a:prstGeom>
        </p:spPr>
      </p:pic>
    </p:spTree>
    <p:extLst>
      <p:ext uri="{BB962C8B-B14F-4D97-AF65-F5344CB8AC3E}">
        <p14:creationId xmlns:p14="http://schemas.microsoft.com/office/powerpoint/2010/main" val="188081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ACE7B3-C1B3-46EF-82D7-ECB8962178EE}"/>
              </a:ext>
            </a:extLst>
          </p:cNvPr>
          <p:cNvPicPr>
            <a:picLocks noChangeAspect="1"/>
          </p:cNvPicPr>
          <p:nvPr/>
        </p:nvPicPr>
        <p:blipFill>
          <a:blip r:embed="rId3"/>
          <a:stretch>
            <a:fillRect/>
          </a:stretch>
        </p:blipFill>
        <p:spPr>
          <a:xfrm>
            <a:off x="187910" y="1108011"/>
            <a:ext cx="8768180" cy="4641977"/>
          </a:xfrm>
          <a:prstGeom prst="rect">
            <a:avLst/>
          </a:prstGeom>
        </p:spPr>
      </p:pic>
    </p:spTree>
    <p:extLst>
      <p:ext uri="{BB962C8B-B14F-4D97-AF65-F5344CB8AC3E}">
        <p14:creationId xmlns:p14="http://schemas.microsoft.com/office/powerpoint/2010/main" val="75082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B9DE6C-EF27-4E7E-BDF2-6D430D37A9AC}"/>
              </a:ext>
            </a:extLst>
          </p:cNvPr>
          <p:cNvPicPr>
            <a:picLocks noChangeAspect="1"/>
          </p:cNvPicPr>
          <p:nvPr/>
        </p:nvPicPr>
        <p:blipFill>
          <a:blip r:embed="rId3"/>
          <a:stretch>
            <a:fillRect/>
          </a:stretch>
        </p:blipFill>
        <p:spPr>
          <a:xfrm>
            <a:off x="302484" y="1109456"/>
            <a:ext cx="8539032" cy="4639087"/>
          </a:xfrm>
          <a:prstGeom prst="rect">
            <a:avLst/>
          </a:prstGeom>
        </p:spPr>
      </p:pic>
    </p:spTree>
    <p:extLst>
      <p:ext uri="{BB962C8B-B14F-4D97-AF65-F5344CB8AC3E}">
        <p14:creationId xmlns:p14="http://schemas.microsoft.com/office/powerpoint/2010/main" val="3976040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5642</TotalTime>
  <Words>258</Words>
  <Application>Microsoft Office PowerPoint</Application>
  <PresentationFormat>On-screen Show (4:3)</PresentationFormat>
  <Paragraphs>61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Schoolbook</vt:lpstr>
      <vt:lpstr>Office Theme</vt:lpstr>
      <vt:lpstr>PowerPoint Presentation</vt:lpstr>
      <vt:lpstr>PowerPoint Presentation</vt:lpstr>
      <vt:lpstr>PowerPoint Presentation</vt:lpstr>
      <vt:lpstr>TOTAL BUDGET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CAPITAL IMPROVEMENT PROJECTS </vt:lpstr>
      <vt:lpstr>PowerPoint Presentation</vt:lpstr>
      <vt:lpstr>PowerPoint Presentation</vt:lpstr>
      <vt:lpstr>PowerPoint Presentation</vt:lpstr>
    </vt:vector>
  </TitlesOfParts>
  <Company>City of Concord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Stefanie</dc:creator>
  <cp:lastModifiedBy>Stevens, Suzanne</cp:lastModifiedBy>
  <cp:revision>248</cp:revision>
  <cp:lastPrinted>2022-05-20T16:33:51Z</cp:lastPrinted>
  <dcterms:created xsi:type="dcterms:W3CDTF">2020-05-06T18:51:32Z</dcterms:created>
  <dcterms:modified xsi:type="dcterms:W3CDTF">2022-05-20T18:40:07Z</dcterms:modified>
</cp:coreProperties>
</file>